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22" r:id="rId3"/>
  </p:sldMasterIdLst>
  <p:notesMasterIdLst>
    <p:notesMasterId r:id="rId21"/>
  </p:notesMasterIdLst>
  <p:handoutMasterIdLst>
    <p:handoutMasterId r:id="rId22"/>
  </p:handoutMasterIdLst>
  <p:sldIdLst>
    <p:sldId id="256" r:id="rId4"/>
    <p:sldId id="257" r:id="rId5"/>
    <p:sldId id="307" r:id="rId6"/>
    <p:sldId id="319" r:id="rId7"/>
    <p:sldId id="324" r:id="rId8"/>
    <p:sldId id="309" r:id="rId9"/>
    <p:sldId id="310" r:id="rId10"/>
    <p:sldId id="311" r:id="rId11"/>
    <p:sldId id="312" r:id="rId12"/>
    <p:sldId id="321" r:id="rId13"/>
    <p:sldId id="322" r:id="rId14"/>
    <p:sldId id="323" r:id="rId15"/>
    <p:sldId id="313" r:id="rId16"/>
    <p:sldId id="308" r:id="rId17"/>
    <p:sldId id="314" r:id="rId18"/>
    <p:sldId id="315" r:id="rId19"/>
    <p:sldId id="271" r:id="rId2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6154" autoAdjust="0"/>
  </p:normalViewPr>
  <p:slideViewPr>
    <p:cSldViewPr snapToGrid="0">
      <p:cViewPr>
        <p:scale>
          <a:sx n="100" d="100"/>
          <a:sy n="100" d="100"/>
        </p:scale>
        <p:origin x="-1392" y="-72"/>
      </p:cViewPr>
      <p:guideLst>
        <p:guide orient="horz" pos="204"/>
        <p:guide orient="horz" pos="912"/>
        <p:guide orient="horz" pos="1484"/>
        <p:guide orient="horz" pos="1200"/>
        <p:guide orient="horz" pos="2389"/>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2514"/>
    </p:cViewPr>
  </p:sorterViewPr>
  <p:notesViewPr>
    <p:cSldViewPr snapToGrid="0" showGuides="1">
      <p:cViewPr varScale="1">
        <p:scale>
          <a:sx n="99" d="100"/>
          <a:sy n="99" d="100"/>
        </p:scale>
        <p:origin x="-32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60BBD-9235-4165-9839-D1284BE4460A}"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1241197A-24A1-41B2-AB6A-FE5BEBF42D63}">
      <dgm:prSet/>
      <dgm:spPr/>
      <dgm:t>
        <a:bodyPr/>
        <a:lstStyle/>
        <a:p>
          <a:pPr rtl="0"/>
          <a:r>
            <a:rPr lang="en-US" dirty="0" smtClean="0"/>
            <a:t>Interactivity</a:t>
          </a:r>
          <a:endParaRPr lang="en-US" dirty="0"/>
        </a:p>
      </dgm:t>
    </dgm:pt>
    <dgm:pt modelId="{58980742-7D4A-47B9-900B-5240D20158CC}" type="parTrans" cxnId="{F2B14345-4898-4C9D-9CFB-527A1B83E2AE}">
      <dgm:prSet/>
      <dgm:spPr/>
      <dgm:t>
        <a:bodyPr/>
        <a:lstStyle/>
        <a:p>
          <a:endParaRPr lang="en-US"/>
        </a:p>
      </dgm:t>
    </dgm:pt>
    <dgm:pt modelId="{15BD7B39-42EC-43CA-A2CF-92FD5C60C8B1}" type="sibTrans" cxnId="{F2B14345-4898-4C9D-9CFB-527A1B83E2AE}">
      <dgm:prSet/>
      <dgm:spPr/>
      <dgm:t>
        <a:bodyPr/>
        <a:lstStyle/>
        <a:p>
          <a:endParaRPr lang="en-US"/>
        </a:p>
      </dgm:t>
    </dgm:pt>
    <dgm:pt modelId="{27766086-120C-4CB8-8846-F5F11A8D69CD}">
      <dgm:prSet/>
      <dgm:spPr/>
      <dgm:t>
        <a:bodyPr/>
        <a:lstStyle/>
        <a:p>
          <a:pPr rtl="0"/>
          <a:r>
            <a:rPr lang="en-US" smtClean="0"/>
            <a:t>Entry</a:t>
          </a:r>
          <a:endParaRPr lang="en-US"/>
        </a:p>
      </dgm:t>
    </dgm:pt>
    <dgm:pt modelId="{A574D652-5CAC-4188-B27F-D2409F25AD3C}" type="parTrans" cxnId="{8A8D26C7-A57F-499F-A201-0DBB513791E1}">
      <dgm:prSet/>
      <dgm:spPr/>
      <dgm:t>
        <a:bodyPr/>
        <a:lstStyle/>
        <a:p>
          <a:endParaRPr lang="en-US"/>
        </a:p>
      </dgm:t>
    </dgm:pt>
    <dgm:pt modelId="{933BDDD1-1700-4DD9-9997-745D5485CADC}" type="sibTrans" cxnId="{8A8D26C7-A57F-499F-A201-0DBB513791E1}">
      <dgm:prSet/>
      <dgm:spPr/>
      <dgm:t>
        <a:bodyPr/>
        <a:lstStyle/>
        <a:p>
          <a:endParaRPr lang="en-US"/>
        </a:p>
      </dgm:t>
    </dgm:pt>
    <dgm:pt modelId="{0DFD3296-A53D-4A45-BACD-12AA1E31E134}">
      <dgm:prSet/>
      <dgm:spPr/>
      <dgm:t>
        <a:bodyPr/>
        <a:lstStyle/>
        <a:p>
          <a:pPr rtl="0"/>
          <a:r>
            <a:rPr lang="en-US" smtClean="0"/>
            <a:t>Presentation</a:t>
          </a:r>
          <a:endParaRPr lang="en-US"/>
        </a:p>
      </dgm:t>
    </dgm:pt>
    <dgm:pt modelId="{F001418C-9AA5-4CD1-A0D3-403FA695ED62}" type="parTrans" cxnId="{8BB64BA2-9CB8-4023-9697-955F22D78130}">
      <dgm:prSet/>
      <dgm:spPr/>
      <dgm:t>
        <a:bodyPr/>
        <a:lstStyle/>
        <a:p>
          <a:endParaRPr lang="en-US"/>
        </a:p>
      </dgm:t>
    </dgm:pt>
    <dgm:pt modelId="{E9CC1E6B-B25B-4ECA-952D-46748BA9DFD4}" type="sibTrans" cxnId="{8BB64BA2-9CB8-4023-9697-955F22D78130}">
      <dgm:prSet/>
      <dgm:spPr/>
      <dgm:t>
        <a:bodyPr/>
        <a:lstStyle/>
        <a:p>
          <a:endParaRPr lang="en-US"/>
        </a:p>
      </dgm:t>
    </dgm:pt>
    <dgm:pt modelId="{1CC62A9F-7F61-44A4-B412-F1F05E09EA08}">
      <dgm:prSet/>
      <dgm:spPr/>
      <dgm:t>
        <a:bodyPr/>
        <a:lstStyle/>
        <a:p>
          <a:pPr rtl="0"/>
          <a:r>
            <a:rPr lang="en-US" dirty="0" smtClean="0"/>
            <a:t>Navigating a data model</a:t>
          </a:r>
          <a:endParaRPr lang="en-US" dirty="0"/>
        </a:p>
      </dgm:t>
    </dgm:pt>
    <dgm:pt modelId="{C0317D35-FFC7-4921-A6C7-DECB6FC1EAC4}" type="parTrans" cxnId="{BDA462C5-9587-46F8-9C00-6C9E0B39034D}">
      <dgm:prSet/>
      <dgm:spPr/>
      <dgm:t>
        <a:bodyPr/>
        <a:lstStyle/>
        <a:p>
          <a:endParaRPr lang="en-US"/>
        </a:p>
      </dgm:t>
    </dgm:pt>
    <dgm:pt modelId="{9D73F5BA-12A2-4134-B162-4A3B3ECC9865}" type="sibTrans" cxnId="{BDA462C5-9587-46F8-9C00-6C9E0B39034D}">
      <dgm:prSet/>
      <dgm:spPr/>
      <dgm:t>
        <a:bodyPr/>
        <a:lstStyle/>
        <a:p>
          <a:endParaRPr lang="en-US"/>
        </a:p>
      </dgm:t>
    </dgm:pt>
    <dgm:pt modelId="{B2604324-AEA7-4225-B43E-2D87BA219B61}">
      <dgm:prSet/>
      <dgm:spPr/>
      <dgm:t>
        <a:bodyPr/>
        <a:lstStyle/>
        <a:p>
          <a:pPr rtl="0"/>
          <a:r>
            <a:rPr lang="en-US" dirty="0" smtClean="0"/>
            <a:t>Working with large quantities of data</a:t>
          </a:r>
          <a:endParaRPr lang="en-US" dirty="0"/>
        </a:p>
      </dgm:t>
    </dgm:pt>
    <dgm:pt modelId="{2C44A6FE-81EE-4331-8B4E-7B90019951BC}" type="parTrans" cxnId="{B70C92B6-DED1-484F-9EBF-EC4A39E5BC57}">
      <dgm:prSet/>
      <dgm:spPr/>
      <dgm:t>
        <a:bodyPr/>
        <a:lstStyle/>
        <a:p>
          <a:endParaRPr lang="en-US"/>
        </a:p>
      </dgm:t>
    </dgm:pt>
    <dgm:pt modelId="{A3D75BC4-6197-4791-8E0D-81245CEA935F}" type="sibTrans" cxnId="{B70C92B6-DED1-484F-9EBF-EC4A39E5BC57}">
      <dgm:prSet/>
      <dgm:spPr/>
      <dgm:t>
        <a:bodyPr/>
        <a:lstStyle/>
        <a:p>
          <a:endParaRPr lang="en-US"/>
        </a:p>
      </dgm:t>
    </dgm:pt>
    <dgm:pt modelId="{A7A89F35-97A9-4FF0-B719-9C0B47A0C4F6}">
      <dgm:prSet/>
      <dgm:spPr/>
      <dgm:t>
        <a:bodyPr/>
        <a:lstStyle/>
        <a:p>
          <a:r>
            <a:rPr lang="en-US" dirty="0" smtClean="0"/>
            <a:t>Editing and adding data</a:t>
          </a:r>
          <a:endParaRPr lang="en-US" dirty="0"/>
        </a:p>
      </dgm:t>
    </dgm:pt>
    <dgm:pt modelId="{D91C8F9A-7538-48F2-B5ED-E19FE56FEB62}" type="parTrans" cxnId="{55159182-D0BA-4D7D-B3EC-FA619B186B23}">
      <dgm:prSet/>
      <dgm:spPr/>
      <dgm:t>
        <a:bodyPr/>
        <a:lstStyle/>
        <a:p>
          <a:endParaRPr lang="en-US"/>
        </a:p>
      </dgm:t>
    </dgm:pt>
    <dgm:pt modelId="{47FA45B7-1921-430D-BB39-4EB16F4FB5F8}" type="sibTrans" cxnId="{55159182-D0BA-4D7D-B3EC-FA619B186B23}">
      <dgm:prSet/>
      <dgm:spPr/>
      <dgm:t>
        <a:bodyPr/>
        <a:lstStyle/>
        <a:p>
          <a:endParaRPr lang="en-US"/>
        </a:p>
      </dgm:t>
    </dgm:pt>
    <dgm:pt modelId="{26F63798-4686-45FC-87E4-F117E157B235}">
      <dgm:prSet/>
      <dgm:spPr/>
      <dgm:t>
        <a:bodyPr/>
        <a:lstStyle/>
        <a:p>
          <a:r>
            <a:rPr lang="en-US" dirty="0" smtClean="0"/>
            <a:t>User feedback and validation</a:t>
          </a:r>
          <a:endParaRPr lang="en-US" dirty="0"/>
        </a:p>
      </dgm:t>
    </dgm:pt>
    <dgm:pt modelId="{232B2E09-3892-4C8D-B618-367B89BE6847}" type="parTrans" cxnId="{C0608A62-C4AF-42DE-AC47-D8062C727D86}">
      <dgm:prSet/>
      <dgm:spPr/>
      <dgm:t>
        <a:bodyPr/>
        <a:lstStyle/>
        <a:p>
          <a:endParaRPr lang="en-US"/>
        </a:p>
      </dgm:t>
    </dgm:pt>
    <dgm:pt modelId="{AE35340E-B4CE-462F-8BAD-09E926C59462}" type="sibTrans" cxnId="{C0608A62-C4AF-42DE-AC47-D8062C727D86}">
      <dgm:prSet/>
      <dgm:spPr/>
      <dgm:t>
        <a:bodyPr/>
        <a:lstStyle/>
        <a:p>
          <a:endParaRPr lang="en-US"/>
        </a:p>
      </dgm:t>
    </dgm:pt>
    <dgm:pt modelId="{531E659E-81B7-4EC0-AD31-4C0D2339B43B}">
      <dgm:prSet/>
      <dgm:spPr/>
      <dgm:t>
        <a:bodyPr/>
        <a:lstStyle/>
        <a:p>
          <a:r>
            <a:rPr lang="en-US" dirty="0" smtClean="0"/>
            <a:t>Rich UI</a:t>
          </a:r>
          <a:endParaRPr lang="en-US" dirty="0"/>
        </a:p>
      </dgm:t>
    </dgm:pt>
    <dgm:pt modelId="{4AF0D2CF-3491-45A2-B8A9-5676217707A8}" type="parTrans" cxnId="{2215C080-73EE-4B8A-87AA-E2E24F304868}">
      <dgm:prSet/>
      <dgm:spPr/>
      <dgm:t>
        <a:bodyPr/>
        <a:lstStyle/>
        <a:p>
          <a:endParaRPr lang="en-US"/>
        </a:p>
      </dgm:t>
    </dgm:pt>
    <dgm:pt modelId="{D3400A92-7B3E-477A-A0D0-864BAC336891}" type="sibTrans" cxnId="{2215C080-73EE-4B8A-87AA-E2E24F304868}">
      <dgm:prSet/>
      <dgm:spPr/>
      <dgm:t>
        <a:bodyPr/>
        <a:lstStyle/>
        <a:p>
          <a:endParaRPr lang="en-US"/>
        </a:p>
      </dgm:t>
    </dgm:pt>
    <dgm:pt modelId="{CD08A60C-AF51-41B3-8F76-F03C7B359560}">
      <dgm:prSet/>
      <dgm:spPr/>
      <dgm:t>
        <a:bodyPr/>
        <a:lstStyle/>
        <a:p>
          <a:r>
            <a:rPr lang="en-US" dirty="0" smtClean="0"/>
            <a:t>Visualization</a:t>
          </a:r>
          <a:endParaRPr lang="en-US" dirty="0"/>
        </a:p>
      </dgm:t>
    </dgm:pt>
    <dgm:pt modelId="{133C2F76-193D-43FC-90F1-980884C6B9FF}" type="parTrans" cxnId="{8D72796E-C943-4EBA-BF2F-90904C321E81}">
      <dgm:prSet/>
      <dgm:spPr/>
      <dgm:t>
        <a:bodyPr/>
        <a:lstStyle/>
        <a:p>
          <a:endParaRPr lang="en-US"/>
        </a:p>
      </dgm:t>
    </dgm:pt>
    <dgm:pt modelId="{BB59870E-4D3A-4934-BB66-947D3226AF90}" type="sibTrans" cxnId="{8D72796E-C943-4EBA-BF2F-90904C321E81}">
      <dgm:prSet/>
      <dgm:spPr/>
      <dgm:t>
        <a:bodyPr/>
        <a:lstStyle/>
        <a:p>
          <a:endParaRPr lang="en-US"/>
        </a:p>
      </dgm:t>
    </dgm:pt>
    <dgm:pt modelId="{FAE9FC95-A03A-41E4-8588-65F355324734}">
      <dgm:prSet/>
      <dgm:spPr/>
      <dgm:t>
        <a:bodyPr/>
        <a:lstStyle/>
        <a:p>
          <a:r>
            <a:rPr lang="en-US" dirty="0" smtClean="0"/>
            <a:t>Common controls</a:t>
          </a:r>
          <a:endParaRPr lang="en-US" dirty="0"/>
        </a:p>
      </dgm:t>
    </dgm:pt>
    <dgm:pt modelId="{221B611A-2EC7-42C0-9CDF-3E3E2D3CCE35}" type="parTrans" cxnId="{20F58BDE-8468-47F8-A85C-61D94E993BA3}">
      <dgm:prSet/>
      <dgm:spPr/>
      <dgm:t>
        <a:bodyPr/>
        <a:lstStyle/>
        <a:p>
          <a:endParaRPr lang="en-US"/>
        </a:p>
      </dgm:t>
    </dgm:pt>
    <dgm:pt modelId="{44BAF198-4464-4764-B804-6CC53DBBE5DD}" type="sibTrans" cxnId="{20F58BDE-8468-47F8-A85C-61D94E993BA3}">
      <dgm:prSet/>
      <dgm:spPr/>
      <dgm:t>
        <a:bodyPr/>
        <a:lstStyle/>
        <a:p>
          <a:endParaRPr lang="en-US"/>
        </a:p>
      </dgm:t>
    </dgm:pt>
    <dgm:pt modelId="{F601C707-FFA4-468A-BCE0-8D22FECCFE79}" type="pres">
      <dgm:prSet presAssocID="{BAF60BBD-9235-4165-9839-D1284BE4460A}" presName="Name0" presStyleCnt="0">
        <dgm:presLayoutVars>
          <dgm:dir/>
          <dgm:animLvl val="lvl"/>
          <dgm:resizeHandles val="exact"/>
        </dgm:presLayoutVars>
      </dgm:prSet>
      <dgm:spPr/>
      <dgm:t>
        <a:bodyPr/>
        <a:lstStyle/>
        <a:p>
          <a:endParaRPr lang="en-US"/>
        </a:p>
      </dgm:t>
    </dgm:pt>
    <dgm:pt modelId="{ECDCB46A-8D13-4447-93D2-900EF24963BB}" type="pres">
      <dgm:prSet presAssocID="{1241197A-24A1-41B2-AB6A-FE5BEBF42D63}" presName="composite" presStyleCnt="0"/>
      <dgm:spPr/>
    </dgm:pt>
    <dgm:pt modelId="{722FCD9F-EAAF-4A43-9C7F-7A425F2F8599}" type="pres">
      <dgm:prSet presAssocID="{1241197A-24A1-41B2-AB6A-FE5BEBF42D63}" presName="parTx" presStyleLbl="alignNode1" presStyleIdx="0" presStyleCnt="3">
        <dgm:presLayoutVars>
          <dgm:chMax val="0"/>
          <dgm:chPref val="0"/>
          <dgm:bulletEnabled val="1"/>
        </dgm:presLayoutVars>
      </dgm:prSet>
      <dgm:spPr/>
      <dgm:t>
        <a:bodyPr/>
        <a:lstStyle/>
        <a:p>
          <a:endParaRPr lang="en-US"/>
        </a:p>
      </dgm:t>
    </dgm:pt>
    <dgm:pt modelId="{4D82010A-95DE-4404-AD6E-36722892050D}" type="pres">
      <dgm:prSet presAssocID="{1241197A-24A1-41B2-AB6A-FE5BEBF42D63}" presName="desTx" presStyleLbl="alignAccFollowNode1" presStyleIdx="0" presStyleCnt="3">
        <dgm:presLayoutVars>
          <dgm:bulletEnabled val="1"/>
        </dgm:presLayoutVars>
      </dgm:prSet>
      <dgm:spPr/>
      <dgm:t>
        <a:bodyPr/>
        <a:lstStyle/>
        <a:p>
          <a:endParaRPr lang="en-US"/>
        </a:p>
      </dgm:t>
    </dgm:pt>
    <dgm:pt modelId="{E8736880-9329-4DC2-94F9-5D4FDE2DE332}" type="pres">
      <dgm:prSet presAssocID="{15BD7B39-42EC-43CA-A2CF-92FD5C60C8B1}" presName="space" presStyleCnt="0"/>
      <dgm:spPr/>
    </dgm:pt>
    <dgm:pt modelId="{C2CEFC6D-243E-4E69-AD34-562BB733F1FF}" type="pres">
      <dgm:prSet presAssocID="{27766086-120C-4CB8-8846-F5F11A8D69CD}" presName="composite" presStyleCnt="0"/>
      <dgm:spPr/>
    </dgm:pt>
    <dgm:pt modelId="{A29E7E6A-83F5-49ED-B4AF-9A2F4B80977F}" type="pres">
      <dgm:prSet presAssocID="{27766086-120C-4CB8-8846-F5F11A8D69CD}" presName="parTx" presStyleLbl="alignNode1" presStyleIdx="1" presStyleCnt="3">
        <dgm:presLayoutVars>
          <dgm:chMax val="0"/>
          <dgm:chPref val="0"/>
          <dgm:bulletEnabled val="1"/>
        </dgm:presLayoutVars>
      </dgm:prSet>
      <dgm:spPr/>
      <dgm:t>
        <a:bodyPr/>
        <a:lstStyle/>
        <a:p>
          <a:endParaRPr lang="en-US"/>
        </a:p>
      </dgm:t>
    </dgm:pt>
    <dgm:pt modelId="{2F8904AD-8AE9-4330-8877-48DE4E4DAE5D}" type="pres">
      <dgm:prSet presAssocID="{27766086-120C-4CB8-8846-F5F11A8D69CD}" presName="desTx" presStyleLbl="alignAccFollowNode1" presStyleIdx="1" presStyleCnt="3">
        <dgm:presLayoutVars>
          <dgm:bulletEnabled val="1"/>
        </dgm:presLayoutVars>
      </dgm:prSet>
      <dgm:spPr/>
      <dgm:t>
        <a:bodyPr/>
        <a:lstStyle/>
        <a:p>
          <a:endParaRPr lang="en-US"/>
        </a:p>
      </dgm:t>
    </dgm:pt>
    <dgm:pt modelId="{58A6818C-9B5A-43D8-AD19-9A78840F9DF7}" type="pres">
      <dgm:prSet presAssocID="{933BDDD1-1700-4DD9-9997-745D5485CADC}" presName="space" presStyleCnt="0"/>
      <dgm:spPr/>
    </dgm:pt>
    <dgm:pt modelId="{721EB30D-CAED-4BA9-8D04-202D92E16F6F}" type="pres">
      <dgm:prSet presAssocID="{0DFD3296-A53D-4A45-BACD-12AA1E31E134}" presName="composite" presStyleCnt="0"/>
      <dgm:spPr/>
    </dgm:pt>
    <dgm:pt modelId="{825EB589-3807-40FD-BEAF-8D709711E9B9}" type="pres">
      <dgm:prSet presAssocID="{0DFD3296-A53D-4A45-BACD-12AA1E31E134}" presName="parTx" presStyleLbl="alignNode1" presStyleIdx="2" presStyleCnt="3">
        <dgm:presLayoutVars>
          <dgm:chMax val="0"/>
          <dgm:chPref val="0"/>
          <dgm:bulletEnabled val="1"/>
        </dgm:presLayoutVars>
      </dgm:prSet>
      <dgm:spPr/>
      <dgm:t>
        <a:bodyPr/>
        <a:lstStyle/>
        <a:p>
          <a:endParaRPr lang="en-US"/>
        </a:p>
      </dgm:t>
    </dgm:pt>
    <dgm:pt modelId="{E40746DF-F7B8-48D2-9B76-867663A2045C}" type="pres">
      <dgm:prSet presAssocID="{0DFD3296-A53D-4A45-BACD-12AA1E31E134}" presName="desTx" presStyleLbl="alignAccFollowNode1" presStyleIdx="2" presStyleCnt="3">
        <dgm:presLayoutVars>
          <dgm:bulletEnabled val="1"/>
        </dgm:presLayoutVars>
      </dgm:prSet>
      <dgm:spPr/>
      <dgm:t>
        <a:bodyPr/>
        <a:lstStyle/>
        <a:p>
          <a:endParaRPr lang="en-US"/>
        </a:p>
      </dgm:t>
    </dgm:pt>
  </dgm:ptLst>
  <dgm:cxnLst>
    <dgm:cxn modelId="{650F45F3-F9D1-4BE4-B29B-E80C8E76895E}" type="presOf" srcId="{0DFD3296-A53D-4A45-BACD-12AA1E31E134}" destId="{825EB589-3807-40FD-BEAF-8D709711E9B9}" srcOrd="0" destOrd="0" presId="urn:microsoft.com/office/officeart/2005/8/layout/hList1"/>
    <dgm:cxn modelId="{4C70A946-B9D7-4D84-AF3B-BF584A1EAA7B}" type="presOf" srcId="{27766086-120C-4CB8-8846-F5F11A8D69CD}" destId="{A29E7E6A-83F5-49ED-B4AF-9A2F4B80977F}" srcOrd="0" destOrd="0" presId="urn:microsoft.com/office/officeart/2005/8/layout/hList1"/>
    <dgm:cxn modelId="{E98F1D3F-8B6B-4FD8-AB94-849395D6327B}" type="presOf" srcId="{FAE9FC95-A03A-41E4-8588-65F355324734}" destId="{E40746DF-F7B8-48D2-9B76-867663A2045C}" srcOrd="0" destOrd="2" presId="urn:microsoft.com/office/officeart/2005/8/layout/hList1"/>
    <dgm:cxn modelId="{C0608A62-C4AF-42DE-AC47-D8062C727D86}" srcId="{27766086-120C-4CB8-8846-F5F11A8D69CD}" destId="{26F63798-4686-45FC-87E4-F117E157B235}" srcOrd="1" destOrd="0" parTransId="{232B2E09-3892-4C8D-B618-367B89BE6847}" sibTransId="{AE35340E-B4CE-462F-8BAD-09E926C59462}"/>
    <dgm:cxn modelId="{BDA462C5-9587-46F8-9C00-6C9E0B39034D}" srcId="{1241197A-24A1-41B2-AB6A-FE5BEBF42D63}" destId="{1CC62A9F-7F61-44A4-B412-F1F05E09EA08}" srcOrd="0" destOrd="0" parTransId="{C0317D35-FFC7-4921-A6C7-DECB6FC1EAC4}" sibTransId="{9D73F5BA-12A2-4134-B162-4A3B3ECC9865}"/>
    <dgm:cxn modelId="{E4F464F2-7517-45CA-9C4A-A3F57D449617}" type="presOf" srcId="{B2604324-AEA7-4225-B43E-2D87BA219B61}" destId="{4D82010A-95DE-4404-AD6E-36722892050D}" srcOrd="0" destOrd="1" presId="urn:microsoft.com/office/officeart/2005/8/layout/hList1"/>
    <dgm:cxn modelId="{8A8D26C7-A57F-499F-A201-0DBB513791E1}" srcId="{BAF60BBD-9235-4165-9839-D1284BE4460A}" destId="{27766086-120C-4CB8-8846-F5F11A8D69CD}" srcOrd="1" destOrd="0" parTransId="{A574D652-5CAC-4188-B27F-D2409F25AD3C}" sibTransId="{933BDDD1-1700-4DD9-9997-745D5485CADC}"/>
    <dgm:cxn modelId="{8D72796E-C943-4EBA-BF2F-90904C321E81}" srcId="{0DFD3296-A53D-4A45-BACD-12AA1E31E134}" destId="{CD08A60C-AF51-41B3-8F76-F03C7B359560}" srcOrd="1" destOrd="0" parTransId="{133C2F76-193D-43FC-90F1-980884C6B9FF}" sibTransId="{BB59870E-4D3A-4934-BB66-947D3226AF90}"/>
    <dgm:cxn modelId="{8BB64BA2-9CB8-4023-9697-955F22D78130}" srcId="{BAF60BBD-9235-4165-9839-D1284BE4460A}" destId="{0DFD3296-A53D-4A45-BACD-12AA1E31E134}" srcOrd="2" destOrd="0" parTransId="{F001418C-9AA5-4CD1-A0D3-403FA695ED62}" sibTransId="{E9CC1E6B-B25B-4ECA-952D-46748BA9DFD4}"/>
    <dgm:cxn modelId="{55159182-D0BA-4D7D-B3EC-FA619B186B23}" srcId="{27766086-120C-4CB8-8846-F5F11A8D69CD}" destId="{A7A89F35-97A9-4FF0-B719-9C0B47A0C4F6}" srcOrd="0" destOrd="0" parTransId="{D91C8F9A-7538-48F2-B5ED-E19FE56FEB62}" sibTransId="{47FA45B7-1921-430D-BB39-4EB16F4FB5F8}"/>
    <dgm:cxn modelId="{B70C92B6-DED1-484F-9EBF-EC4A39E5BC57}" srcId="{1241197A-24A1-41B2-AB6A-FE5BEBF42D63}" destId="{B2604324-AEA7-4225-B43E-2D87BA219B61}" srcOrd="1" destOrd="0" parTransId="{2C44A6FE-81EE-4331-8B4E-7B90019951BC}" sibTransId="{A3D75BC4-6197-4791-8E0D-81245CEA935F}"/>
    <dgm:cxn modelId="{D45CB82A-DA9C-4959-92F0-2E6CB541F8C8}" type="presOf" srcId="{BAF60BBD-9235-4165-9839-D1284BE4460A}" destId="{F601C707-FFA4-468A-BCE0-8D22FECCFE79}" srcOrd="0" destOrd="0" presId="urn:microsoft.com/office/officeart/2005/8/layout/hList1"/>
    <dgm:cxn modelId="{20F58BDE-8468-47F8-A85C-61D94E993BA3}" srcId="{0DFD3296-A53D-4A45-BACD-12AA1E31E134}" destId="{FAE9FC95-A03A-41E4-8588-65F355324734}" srcOrd="2" destOrd="0" parTransId="{221B611A-2EC7-42C0-9CDF-3E3E2D3CCE35}" sibTransId="{44BAF198-4464-4764-B804-6CC53DBBE5DD}"/>
    <dgm:cxn modelId="{CF10238A-5A82-4ED3-83EA-4EEFC1F5E85A}" type="presOf" srcId="{1CC62A9F-7F61-44A4-B412-F1F05E09EA08}" destId="{4D82010A-95DE-4404-AD6E-36722892050D}" srcOrd="0" destOrd="0" presId="urn:microsoft.com/office/officeart/2005/8/layout/hList1"/>
    <dgm:cxn modelId="{2215C080-73EE-4B8A-87AA-E2E24F304868}" srcId="{0DFD3296-A53D-4A45-BACD-12AA1E31E134}" destId="{531E659E-81B7-4EC0-AD31-4C0D2339B43B}" srcOrd="0" destOrd="0" parTransId="{4AF0D2CF-3491-45A2-B8A9-5676217707A8}" sibTransId="{D3400A92-7B3E-477A-A0D0-864BAC336891}"/>
    <dgm:cxn modelId="{A2F738EF-B737-4427-93C6-AA7DD87E29A4}" type="presOf" srcId="{26F63798-4686-45FC-87E4-F117E157B235}" destId="{2F8904AD-8AE9-4330-8877-48DE4E4DAE5D}" srcOrd="0" destOrd="1" presId="urn:microsoft.com/office/officeart/2005/8/layout/hList1"/>
    <dgm:cxn modelId="{350B7735-0FFC-4A74-AA40-C7BA48370634}" type="presOf" srcId="{1241197A-24A1-41B2-AB6A-FE5BEBF42D63}" destId="{722FCD9F-EAAF-4A43-9C7F-7A425F2F8599}" srcOrd="0" destOrd="0" presId="urn:microsoft.com/office/officeart/2005/8/layout/hList1"/>
    <dgm:cxn modelId="{82DD1AA2-6DD6-4F83-8971-41B70AC46BB0}" type="presOf" srcId="{CD08A60C-AF51-41B3-8F76-F03C7B359560}" destId="{E40746DF-F7B8-48D2-9B76-867663A2045C}" srcOrd="0" destOrd="1" presId="urn:microsoft.com/office/officeart/2005/8/layout/hList1"/>
    <dgm:cxn modelId="{0AD49500-A51A-4C14-91E7-2D07509A91D4}" type="presOf" srcId="{A7A89F35-97A9-4FF0-B719-9C0B47A0C4F6}" destId="{2F8904AD-8AE9-4330-8877-48DE4E4DAE5D}" srcOrd="0" destOrd="0" presId="urn:microsoft.com/office/officeart/2005/8/layout/hList1"/>
    <dgm:cxn modelId="{F2B14345-4898-4C9D-9CFB-527A1B83E2AE}" srcId="{BAF60BBD-9235-4165-9839-D1284BE4460A}" destId="{1241197A-24A1-41B2-AB6A-FE5BEBF42D63}" srcOrd="0" destOrd="0" parTransId="{58980742-7D4A-47B9-900B-5240D20158CC}" sibTransId="{15BD7B39-42EC-43CA-A2CF-92FD5C60C8B1}"/>
    <dgm:cxn modelId="{16AA8410-0A16-403B-B3E7-394F424534E5}" type="presOf" srcId="{531E659E-81B7-4EC0-AD31-4C0D2339B43B}" destId="{E40746DF-F7B8-48D2-9B76-867663A2045C}" srcOrd="0" destOrd="0" presId="urn:microsoft.com/office/officeart/2005/8/layout/hList1"/>
    <dgm:cxn modelId="{9A06D34B-4095-42C5-8B7F-61BBE3FA0792}" type="presParOf" srcId="{F601C707-FFA4-468A-BCE0-8D22FECCFE79}" destId="{ECDCB46A-8D13-4447-93D2-900EF24963BB}" srcOrd="0" destOrd="0" presId="urn:microsoft.com/office/officeart/2005/8/layout/hList1"/>
    <dgm:cxn modelId="{04E64200-3C20-4D82-B1EA-2D72643593DA}" type="presParOf" srcId="{ECDCB46A-8D13-4447-93D2-900EF24963BB}" destId="{722FCD9F-EAAF-4A43-9C7F-7A425F2F8599}" srcOrd="0" destOrd="0" presId="urn:microsoft.com/office/officeart/2005/8/layout/hList1"/>
    <dgm:cxn modelId="{B586E291-4909-4099-8CD1-E1F0EE48B43D}" type="presParOf" srcId="{ECDCB46A-8D13-4447-93D2-900EF24963BB}" destId="{4D82010A-95DE-4404-AD6E-36722892050D}" srcOrd="1" destOrd="0" presId="urn:microsoft.com/office/officeart/2005/8/layout/hList1"/>
    <dgm:cxn modelId="{B29309A0-58EC-47DB-88D7-CF2D160B4E20}" type="presParOf" srcId="{F601C707-FFA4-468A-BCE0-8D22FECCFE79}" destId="{E8736880-9329-4DC2-94F9-5D4FDE2DE332}" srcOrd="1" destOrd="0" presId="urn:microsoft.com/office/officeart/2005/8/layout/hList1"/>
    <dgm:cxn modelId="{F7AAE143-1B9E-45FB-8FCE-AAB21CFC2517}" type="presParOf" srcId="{F601C707-FFA4-468A-BCE0-8D22FECCFE79}" destId="{C2CEFC6D-243E-4E69-AD34-562BB733F1FF}" srcOrd="2" destOrd="0" presId="urn:microsoft.com/office/officeart/2005/8/layout/hList1"/>
    <dgm:cxn modelId="{88806DFE-4EC6-4B2D-8D42-3197E3D05E2F}" type="presParOf" srcId="{C2CEFC6D-243E-4E69-AD34-562BB733F1FF}" destId="{A29E7E6A-83F5-49ED-B4AF-9A2F4B80977F}" srcOrd="0" destOrd="0" presId="urn:microsoft.com/office/officeart/2005/8/layout/hList1"/>
    <dgm:cxn modelId="{23074963-B509-490E-853C-D86B9045ED02}" type="presParOf" srcId="{C2CEFC6D-243E-4E69-AD34-562BB733F1FF}" destId="{2F8904AD-8AE9-4330-8877-48DE4E4DAE5D}" srcOrd="1" destOrd="0" presId="urn:microsoft.com/office/officeart/2005/8/layout/hList1"/>
    <dgm:cxn modelId="{9F5E082B-FD59-4E11-88F0-EBB01B1E9F03}" type="presParOf" srcId="{F601C707-FFA4-468A-BCE0-8D22FECCFE79}" destId="{58A6818C-9B5A-43D8-AD19-9A78840F9DF7}" srcOrd="3" destOrd="0" presId="urn:microsoft.com/office/officeart/2005/8/layout/hList1"/>
    <dgm:cxn modelId="{A8F4218F-DC4B-466E-B02F-599091E78E68}" type="presParOf" srcId="{F601C707-FFA4-468A-BCE0-8D22FECCFE79}" destId="{721EB30D-CAED-4BA9-8D04-202D92E16F6F}" srcOrd="4" destOrd="0" presId="urn:microsoft.com/office/officeart/2005/8/layout/hList1"/>
    <dgm:cxn modelId="{B8DD337E-25BF-4391-801C-0985EE64C2B1}" type="presParOf" srcId="{721EB30D-CAED-4BA9-8D04-202D92E16F6F}" destId="{825EB589-3807-40FD-BEAF-8D709711E9B9}" srcOrd="0" destOrd="0" presId="urn:microsoft.com/office/officeart/2005/8/layout/hList1"/>
    <dgm:cxn modelId="{AD9439E8-C2C7-4FC3-B673-36BB1FB4CCB5}" type="presParOf" srcId="{721EB30D-CAED-4BA9-8D04-202D92E16F6F}" destId="{E40746DF-F7B8-48D2-9B76-867663A204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113CB-D71C-4062-9351-AFC50D35F09F}" type="doc">
      <dgm:prSet loTypeId="urn:microsoft.com/office/officeart/2009/3/layout/StepUpProcess" loCatId="process" qsTypeId="urn:microsoft.com/office/officeart/2005/8/quickstyle/simple5" qsCatId="simple" csTypeId="urn:microsoft.com/office/officeart/2005/8/colors/colorful4" csCatId="colorful" phldr="1"/>
      <dgm:spPr/>
      <dgm:t>
        <a:bodyPr/>
        <a:lstStyle/>
        <a:p>
          <a:endParaRPr lang="en-US"/>
        </a:p>
      </dgm:t>
    </dgm:pt>
    <dgm:pt modelId="{85131BA1-5CD0-4810-B1F9-C172DFF12340}">
      <dgm:prSet/>
      <dgm:spPr/>
      <dgm:t>
        <a:bodyPr/>
        <a:lstStyle/>
        <a:p>
          <a:pPr rtl="0"/>
          <a:r>
            <a:rPr lang="en-US" dirty="0" smtClean="0"/>
            <a:t>Tour Business-related features in Silverlight</a:t>
          </a:r>
          <a:endParaRPr lang="en-US" dirty="0"/>
        </a:p>
      </dgm:t>
    </dgm:pt>
    <dgm:pt modelId="{8AC12D45-BC56-4A03-BACD-097C3FFF0D45}" type="parTrans" cxnId="{F95508B8-204A-45ED-9008-3042A90E8BEE}">
      <dgm:prSet/>
      <dgm:spPr/>
      <dgm:t>
        <a:bodyPr/>
        <a:lstStyle/>
        <a:p>
          <a:endParaRPr lang="en-US"/>
        </a:p>
      </dgm:t>
    </dgm:pt>
    <dgm:pt modelId="{D421840B-3737-469B-A8AC-98E2FF82DF13}" type="sibTrans" cxnId="{F95508B8-204A-45ED-9008-3042A90E8BEE}">
      <dgm:prSet/>
      <dgm:spPr/>
      <dgm:t>
        <a:bodyPr/>
        <a:lstStyle/>
        <a:p>
          <a:endParaRPr lang="en-US"/>
        </a:p>
      </dgm:t>
    </dgm:pt>
    <dgm:pt modelId="{060CC271-59ED-45CA-AE60-30A6FB767C88}">
      <dgm:prSet/>
      <dgm:spPr/>
      <dgm:t>
        <a:bodyPr/>
        <a:lstStyle/>
        <a:p>
          <a:pPr rtl="0"/>
          <a:r>
            <a:rPr lang="en-US" dirty="0" smtClean="0"/>
            <a:t>Build a rich </a:t>
          </a:r>
          <a:r>
            <a:rPr lang="en-US" smtClean="0"/>
            <a:t>business application experience </a:t>
          </a:r>
          <a:r>
            <a:rPr lang="en-US" dirty="0" smtClean="0"/>
            <a:t>using Silverlight 4</a:t>
          </a:r>
          <a:endParaRPr lang="en-US" dirty="0"/>
        </a:p>
      </dgm:t>
    </dgm:pt>
    <dgm:pt modelId="{BB73ACE5-30C3-4421-9E27-B5E30534625D}" type="sibTrans" cxnId="{EA9A6F5E-730A-4C65-AB6E-09120C45203E}">
      <dgm:prSet/>
      <dgm:spPr/>
      <dgm:t>
        <a:bodyPr/>
        <a:lstStyle/>
        <a:p>
          <a:endParaRPr lang="en-US"/>
        </a:p>
      </dgm:t>
    </dgm:pt>
    <dgm:pt modelId="{1913FD69-2B00-4F53-9A26-5719F03F684B}" type="parTrans" cxnId="{EA9A6F5E-730A-4C65-AB6E-09120C45203E}">
      <dgm:prSet/>
      <dgm:spPr/>
      <dgm:t>
        <a:bodyPr/>
        <a:lstStyle/>
        <a:p>
          <a:endParaRPr lang="en-US"/>
        </a:p>
      </dgm:t>
    </dgm:pt>
    <dgm:pt modelId="{0637AF73-370D-46F7-8582-591E47B472D7}">
      <dgm:prSet/>
      <dgm:spPr/>
      <dgm:t>
        <a:bodyPr/>
        <a:lstStyle/>
        <a:p>
          <a:pPr rtl="0"/>
          <a:r>
            <a:rPr lang="en-US" dirty="0" smtClean="0"/>
            <a:t>Explore the interactive design experience for Silverlight in VS2010</a:t>
          </a:r>
          <a:endParaRPr lang="en-US" dirty="0"/>
        </a:p>
      </dgm:t>
    </dgm:pt>
    <dgm:pt modelId="{7207DF45-87AE-4F17-8A9F-27CC9BA675AE}" type="parTrans" cxnId="{87BC5A0B-8489-43C7-BA1B-BA46B6BECB81}">
      <dgm:prSet/>
      <dgm:spPr/>
      <dgm:t>
        <a:bodyPr/>
        <a:lstStyle/>
        <a:p>
          <a:endParaRPr lang="en-US"/>
        </a:p>
      </dgm:t>
    </dgm:pt>
    <dgm:pt modelId="{5A05A11E-A477-4470-BA59-B7FDCFEF07AC}" type="sibTrans" cxnId="{87BC5A0B-8489-43C7-BA1B-BA46B6BECB81}">
      <dgm:prSet/>
      <dgm:spPr/>
      <dgm:t>
        <a:bodyPr/>
        <a:lstStyle/>
        <a:p>
          <a:endParaRPr lang="en-US"/>
        </a:p>
      </dgm:t>
    </dgm:pt>
    <dgm:pt modelId="{AAD6BC11-A3B2-4DA7-A13B-B76FE0F49FBE}" type="pres">
      <dgm:prSet presAssocID="{E8B113CB-D71C-4062-9351-AFC50D35F09F}" presName="rootnode" presStyleCnt="0">
        <dgm:presLayoutVars>
          <dgm:chMax/>
          <dgm:chPref/>
          <dgm:dir/>
          <dgm:animLvl val="lvl"/>
        </dgm:presLayoutVars>
      </dgm:prSet>
      <dgm:spPr/>
      <dgm:t>
        <a:bodyPr/>
        <a:lstStyle/>
        <a:p>
          <a:endParaRPr lang="en-US"/>
        </a:p>
      </dgm:t>
    </dgm:pt>
    <dgm:pt modelId="{2A6C3EF1-DC31-48E4-AC88-536EBA207BD4}" type="pres">
      <dgm:prSet presAssocID="{85131BA1-5CD0-4810-B1F9-C172DFF12340}" presName="composite" presStyleCnt="0"/>
      <dgm:spPr/>
    </dgm:pt>
    <dgm:pt modelId="{DCB534B1-64B7-4760-B4DF-CFBB07080727}" type="pres">
      <dgm:prSet presAssocID="{85131BA1-5CD0-4810-B1F9-C172DFF12340}" presName="LShape" presStyleLbl="alignNode1" presStyleIdx="0" presStyleCnt="5"/>
      <dgm:spPr/>
    </dgm:pt>
    <dgm:pt modelId="{E030CD65-DFFD-412A-B58B-F242E7952A33}" type="pres">
      <dgm:prSet presAssocID="{85131BA1-5CD0-4810-B1F9-C172DFF12340}" presName="ParentText" presStyleLbl="revTx" presStyleIdx="0" presStyleCnt="3">
        <dgm:presLayoutVars>
          <dgm:chMax val="0"/>
          <dgm:chPref val="0"/>
          <dgm:bulletEnabled val="1"/>
        </dgm:presLayoutVars>
      </dgm:prSet>
      <dgm:spPr/>
      <dgm:t>
        <a:bodyPr/>
        <a:lstStyle/>
        <a:p>
          <a:endParaRPr lang="en-US"/>
        </a:p>
      </dgm:t>
    </dgm:pt>
    <dgm:pt modelId="{8C129E76-9704-44E3-AE43-FCF229367F23}" type="pres">
      <dgm:prSet presAssocID="{85131BA1-5CD0-4810-B1F9-C172DFF12340}" presName="Triangle" presStyleLbl="alignNode1" presStyleIdx="1" presStyleCnt="5"/>
      <dgm:spPr/>
    </dgm:pt>
    <dgm:pt modelId="{4E95B4D1-463F-4D97-8D16-32DB253DC3B3}" type="pres">
      <dgm:prSet presAssocID="{D421840B-3737-469B-A8AC-98E2FF82DF13}" presName="sibTrans" presStyleCnt="0"/>
      <dgm:spPr/>
    </dgm:pt>
    <dgm:pt modelId="{24AFE578-D686-4877-98E3-201F62F6F791}" type="pres">
      <dgm:prSet presAssocID="{D421840B-3737-469B-A8AC-98E2FF82DF13}" presName="space" presStyleCnt="0"/>
      <dgm:spPr/>
    </dgm:pt>
    <dgm:pt modelId="{28AB5B85-AFD8-4BF4-B0EA-5705F48FE004}" type="pres">
      <dgm:prSet presAssocID="{0637AF73-370D-46F7-8582-591E47B472D7}" presName="composite" presStyleCnt="0"/>
      <dgm:spPr/>
    </dgm:pt>
    <dgm:pt modelId="{09B693B7-760F-45FE-A30E-61C969139D1F}" type="pres">
      <dgm:prSet presAssocID="{0637AF73-370D-46F7-8582-591E47B472D7}" presName="LShape" presStyleLbl="alignNode1" presStyleIdx="2" presStyleCnt="5"/>
      <dgm:spPr/>
    </dgm:pt>
    <dgm:pt modelId="{7FDFF894-084D-4E67-BA6C-C3C9192993A5}" type="pres">
      <dgm:prSet presAssocID="{0637AF73-370D-46F7-8582-591E47B472D7}" presName="ParentText" presStyleLbl="revTx" presStyleIdx="1" presStyleCnt="3">
        <dgm:presLayoutVars>
          <dgm:chMax val="0"/>
          <dgm:chPref val="0"/>
          <dgm:bulletEnabled val="1"/>
        </dgm:presLayoutVars>
      </dgm:prSet>
      <dgm:spPr/>
      <dgm:t>
        <a:bodyPr/>
        <a:lstStyle/>
        <a:p>
          <a:endParaRPr lang="en-US"/>
        </a:p>
      </dgm:t>
    </dgm:pt>
    <dgm:pt modelId="{78009E99-DA81-45F3-A57E-8F881B759648}" type="pres">
      <dgm:prSet presAssocID="{0637AF73-370D-46F7-8582-591E47B472D7}" presName="Triangle" presStyleLbl="alignNode1" presStyleIdx="3" presStyleCnt="5"/>
      <dgm:spPr/>
    </dgm:pt>
    <dgm:pt modelId="{850698BD-2552-4EC1-85C0-119E3FD15F92}" type="pres">
      <dgm:prSet presAssocID="{5A05A11E-A477-4470-BA59-B7FDCFEF07AC}" presName="sibTrans" presStyleCnt="0"/>
      <dgm:spPr/>
    </dgm:pt>
    <dgm:pt modelId="{50460117-90F3-4843-A34C-2DEEF05CBD24}" type="pres">
      <dgm:prSet presAssocID="{5A05A11E-A477-4470-BA59-B7FDCFEF07AC}" presName="space" presStyleCnt="0"/>
      <dgm:spPr/>
    </dgm:pt>
    <dgm:pt modelId="{7AC70430-9668-443E-BC6D-2E96CBDB8E63}" type="pres">
      <dgm:prSet presAssocID="{060CC271-59ED-45CA-AE60-30A6FB767C88}" presName="composite" presStyleCnt="0"/>
      <dgm:spPr/>
    </dgm:pt>
    <dgm:pt modelId="{A385A80E-1D3C-4623-AFB4-C4246473CFA9}" type="pres">
      <dgm:prSet presAssocID="{060CC271-59ED-45CA-AE60-30A6FB767C88}" presName="LShape" presStyleLbl="alignNode1" presStyleIdx="4" presStyleCnt="5"/>
      <dgm:spPr/>
    </dgm:pt>
    <dgm:pt modelId="{1D8CCF4B-DBF3-4493-BF67-4E46761A08B2}" type="pres">
      <dgm:prSet presAssocID="{060CC271-59ED-45CA-AE60-30A6FB767C88}" presName="ParentText" presStyleLbl="revTx" presStyleIdx="2" presStyleCnt="3">
        <dgm:presLayoutVars>
          <dgm:chMax val="0"/>
          <dgm:chPref val="0"/>
          <dgm:bulletEnabled val="1"/>
        </dgm:presLayoutVars>
      </dgm:prSet>
      <dgm:spPr/>
      <dgm:t>
        <a:bodyPr/>
        <a:lstStyle/>
        <a:p>
          <a:endParaRPr lang="en-US"/>
        </a:p>
      </dgm:t>
    </dgm:pt>
  </dgm:ptLst>
  <dgm:cxnLst>
    <dgm:cxn modelId="{610A397E-257F-4B80-8C94-182F72008E45}" type="presOf" srcId="{0637AF73-370D-46F7-8582-591E47B472D7}" destId="{7FDFF894-084D-4E67-BA6C-C3C9192993A5}" srcOrd="0" destOrd="0" presId="urn:microsoft.com/office/officeart/2009/3/layout/StepUpProcess"/>
    <dgm:cxn modelId="{828CD3B7-99E5-48EA-A95C-F60D388D4929}" type="presOf" srcId="{E8B113CB-D71C-4062-9351-AFC50D35F09F}" destId="{AAD6BC11-A3B2-4DA7-A13B-B76FE0F49FBE}" srcOrd="0" destOrd="0" presId="urn:microsoft.com/office/officeart/2009/3/layout/StepUpProcess"/>
    <dgm:cxn modelId="{6A8B0F26-9579-4761-A2C1-D104681AB1A0}" type="presOf" srcId="{85131BA1-5CD0-4810-B1F9-C172DFF12340}" destId="{E030CD65-DFFD-412A-B58B-F242E7952A33}" srcOrd="0" destOrd="0" presId="urn:microsoft.com/office/officeart/2009/3/layout/StepUpProcess"/>
    <dgm:cxn modelId="{87BC5A0B-8489-43C7-BA1B-BA46B6BECB81}" srcId="{E8B113CB-D71C-4062-9351-AFC50D35F09F}" destId="{0637AF73-370D-46F7-8582-591E47B472D7}" srcOrd="1" destOrd="0" parTransId="{7207DF45-87AE-4F17-8A9F-27CC9BA675AE}" sibTransId="{5A05A11E-A477-4470-BA59-B7FDCFEF07AC}"/>
    <dgm:cxn modelId="{F95508B8-204A-45ED-9008-3042A90E8BEE}" srcId="{E8B113CB-D71C-4062-9351-AFC50D35F09F}" destId="{85131BA1-5CD0-4810-B1F9-C172DFF12340}" srcOrd="0" destOrd="0" parTransId="{8AC12D45-BC56-4A03-BACD-097C3FFF0D45}" sibTransId="{D421840B-3737-469B-A8AC-98E2FF82DF13}"/>
    <dgm:cxn modelId="{3827C370-B184-4FE3-BA5A-F1C63D4C9945}" type="presOf" srcId="{060CC271-59ED-45CA-AE60-30A6FB767C88}" destId="{1D8CCF4B-DBF3-4493-BF67-4E46761A08B2}" srcOrd="0" destOrd="0" presId="urn:microsoft.com/office/officeart/2009/3/layout/StepUpProcess"/>
    <dgm:cxn modelId="{EA9A6F5E-730A-4C65-AB6E-09120C45203E}" srcId="{E8B113CB-D71C-4062-9351-AFC50D35F09F}" destId="{060CC271-59ED-45CA-AE60-30A6FB767C88}" srcOrd="2" destOrd="0" parTransId="{1913FD69-2B00-4F53-9A26-5719F03F684B}" sibTransId="{BB73ACE5-30C3-4421-9E27-B5E30534625D}"/>
    <dgm:cxn modelId="{6BC84FC7-CE96-4505-8919-FAD67DEC0A92}" type="presParOf" srcId="{AAD6BC11-A3B2-4DA7-A13B-B76FE0F49FBE}" destId="{2A6C3EF1-DC31-48E4-AC88-536EBA207BD4}" srcOrd="0" destOrd="0" presId="urn:microsoft.com/office/officeart/2009/3/layout/StepUpProcess"/>
    <dgm:cxn modelId="{DAE593CC-5FD6-4575-A49D-B3609092BEC9}" type="presParOf" srcId="{2A6C3EF1-DC31-48E4-AC88-536EBA207BD4}" destId="{DCB534B1-64B7-4760-B4DF-CFBB07080727}" srcOrd="0" destOrd="0" presId="urn:microsoft.com/office/officeart/2009/3/layout/StepUpProcess"/>
    <dgm:cxn modelId="{45881D42-7AA7-41E3-9789-A07AE749F5E7}" type="presParOf" srcId="{2A6C3EF1-DC31-48E4-AC88-536EBA207BD4}" destId="{E030CD65-DFFD-412A-B58B-F242E7952A33}" srcOrd="1" destOrd="0" presId="urn:microsoft.com/office/officeart/2009/3/layout/StepUpProcess"/>
    <dgm:cxn modelId="{FD011F91-4757-48EF-B38B-56BA9B557FCC}" type="presParOf" srcId="{2A6C3EF1-DC31-48E4-AC88-536EBA207BD4}" destId="{8C129E76-9704-44E3-AE43-FCF229367F23}" srcOrd="2" destOrd="0" presId="urn:microsoft.com/office/officeart/2009/3/layout/StepUpProcess"/>
    <dgm:cxn modelId="{C96D1204-929D-4EB2-8ED0-4FAD1C7D83AD}" type="presParOf" srcId="{AAD6BC11-A3B2-4DA7-A13B-B76FE0F49FBE}" destId="{4E95B4D1-463F-4D97-8D16-32DB253DC3B3}" srcOrd="1" destOrd="0" presId="urn:microsoft.com/office/officeart/2009/3/layout/StepUpProcess"/>
    <dgm:cxn modelId="{AFF0E610-9623-4FF1-9F95-145392D73B76}" type="presParOf" srcId="{4E95B4D1-463F-4D97-8D16-32DB253DC3B3}" destId="{24AFE578-D686-4877-98E3-201F62F6F791}" srcOrd="0" destOrd="0" presId="urn:microsoft.com/office/officeart/2009/3/layout/StepUpProcess"/>
    <dgm:cxn modelId="{8241486C-B591-4214-BAAD-FB68F7C6BDDE}" type="presParOf" srcId="{AAD6BC11-A3B2-4DA7-A13B-B76FE0F49FBE}" destId="{28AB5B85-AFD8-4BF4-B0EA-5705F48FE004}" srcOrd="2" destOrd="0" presId="urn:microsoft.com/office/officeart/2009/3/layout/StepUpProcess"/>
    <dgm:cxn modelId="{2DDEBEA1-4619-499F-A13F-CA80F6783AA0}" type="presParOf" srcId="{28AB5B85-AFD8-4BF4-B0EA-5705F48FE004}" destId="{09B693B7-760F-45FE-A30E-61C969139D1F}" srcOrd="0" destOrd="0" presId="urn:microsoft.com/office/officeart/2009/3/layout/StepUpProcess"/>
    <dgm:cxn modelId="{36FF649A-5FFE-4339-BEB8-9FB490482B32}" type="presParOf" srcId="{28AB5B85-AFD8-4BF4-B0EA-5705F48FE004}" destId="{7FDFF894-084D-4E67-BA6C-C3C9192993A5}" srcOrd="1" destOrd="0" presId="urn:microsoft.com/office/officeart/2009/3/layout/StepUpProcess"/>
    <dgm:cxn modelId="{BACD641E-EABF-450C-976D-25925E05DAAC}" type="presParOf" srcId="{28AB5B85-AFD8-4BF4-B0EA-5705F48FE004}" destId="{78009E99-DA81-45F3-A57E-8F881B759648}" srcOrd="2" destOrd="0" presId="urn:microsoft.com/office/officeart/2009/3/layout/StepUpProcess"/>
    <dgm:cxn modelId="{6EBEB56E-451B-465F-A560-F98530751720}" type="presParOf" srcId="{AAD6BC11-A3B2-4DA7-A13B-B76FE0F49FBE}" destId="{850698BD-2552-4EC1-85C0-119E3FD15F92}" srcOrd="3" destOrd="0" presId="urn:microsoft.com/office/officeart/2009/3/layout/StepUpProcess"/>
    <dgm:cxn modelId="{C66DE45D-7114-4C13-B189-67A52FF8EFA9}" type="presParOf" srcId="{850698BD-2552-4EC1-85C0-119E3FD15F92}" destId="{50460117-90F3-4843-A34C-2DEEF05CBD24}" srcOrd="0" destOrd="0" presId="urn:microsoft.com/office/officeart/2009/3/layout/StepUpProcess"/>
    <dgm:cxn modelId="{04869D4E-4374-434A-A1CB-32AA2962609A}" type="presParOf" srcId="{AAD6BC11-A3B2-4DA7-A13B-B76FE0F49FBE}" destId="{7AC70430-9668-443E-BC6D-2E96CBDB8E63}" srcOrd="4" destOrd="0" presId="urn:microsoft.com/office/officeart/2009/3/layout/StepUpProcess"/>
    <dgm:cxn modelId="{12B46604-E2AC-451E-BCB4-CCF051CC3AD1}" type="presParOf" srcId="{7AC70430-9668-443E-BC6D-2E96CBDB8E63}" destId="{A385A80E-1D3C-4623-AFB4-C4246473CFA9}" srcOrd="0" destOrd="0" presId="urn:microsoft.com/office/officeart/2009/3/layout/StepUpProcess"/>
    <dgm:cxn modelId="{1AE9434B-6A71-4F30-B410-13CCD5BFB516}" type="presParOf" srcId="{7AC70430-9668-443E-BC6D-2E96CBDB8E63}" destId="{1D8CCF4B-DBF3-4493-BF67-4E46761A08B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9C6406-7E72-4F0E-9E02-BA03E3D30992}"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E5369F17-AB12-4C65-8FD9-8C2CCB334D8F}">
      <dgm:prSet/>
      <dgm:spPr/>
      <dgm:t>
        <a:bodyPr/>
        <a:lstStyle/>
        <a:p>
          <a:pPr rtl="0"/>
          <a:r>
            <a:rPr lang="en-US" dirty="0" smtClean="0"/>
            <a:t>A user experience for working with issues</a:t>
          </a:r>
          <a:endParaRPr lang="en-US" dirty="0"/>
        </a:p>
      </dgm:t>
    </dgm:pt>
    <dgm:pt modelId="{A93839E9-6FA9-432A-9F24-85DD35A10C11}" type="parTrans" cxnId="{C741ED63-F731-4674-BC0D-558C880A39AE}">
      <dgm:prSet/>
      <dgm:spPr/>
      <dgm:t>
        <a:bodyPr/>
        <a:lstStyle/>
        <a:p>
          <a:endParaRPr lang="en-US"/>
        </a:p>
      </dgm:t>
    </dgm:pt>
    <dgm:pt modelId="{FDEAB5E7-0F51-4EA5-A69E-D09A3F081BB2}" type="sibTrans" cxnId="{C741ED63-F731-4674-BC0D-558C880A39AE}">
      <dgm:prSet/>
      <dgm:spPr/>
      <dgm:t>
        <a:bodyPr/>
        <a:lstStyle/>
        <a:p>
          <a:endParaRPr lang="en-US"/>
        </a:p>
      </dgm:t>
    </dgm:pt>
    <dgm:pt modelId="{7BBAB262-FC47-4583-8D56-427E1F2E1269}">
      <dgm:prSet/>
      <dgm:spPr/>
      <dgm:t>
        <a:bodyPr/>
        <a:lstStyle/>
        <a:p>
          <a:pPr rtl="0"/>
          <a:r>
            <a:rPr lang="en-US" dirty="0" smtClean="0"/>
            <a:t>Validation of issue fields during data entry</a:t>
          </a:r>
          <a:endParaRPr lang="en-US" dirty="0"/>
        </a:p>
      </dgm:t>
    </dgm:pt>
    <dgm:pt modelId="{B115FC35-B48D-4F83-878B-44FF5F6AB8DE}" type="parTrans" cxnId="{D026F071-CB6F-4816-990B-7943131FF588}">
      <dgm:prSet/>
      <dgm:spPr/>
      <dgm:t>
        <a:bodyPr/>
        <a:lstStyle/>
        <a:p>
          <a:endParaRPr lang="en-US"/>
        </a:p>
      </dgm:t>
    </dgm:pt>
    <dgm:pt modelId="{82DC8875-8409-4860-9618-067CD3CE43F2}" type="sibTrans" cxnId="{D026F071-CB6F-4816-990B-7943131FF588}">
      <dgm:prSet/>
      <dgm:spPr/>
      <dgm:t>
        <a:bodyPr/>
        <a:lstStyle/>
        <a:p>
          <a:endParaRPr lang="en-US"/>
        </a:p>
      </dgm:t>
    </dgm:pt>
    <dgm:pt modelId="{08FFD937-2290-401F-BBBA-8F704DE3D34E}">
      <dgm:prSet/>
      <dgm:spPr/>
      <dgm:t>
        <a:bodyPr/>
        <a:lstStyle/>
        <a:p>
          <a:pPr rtl="0"/>
          <a:r>
            <a:rPr lang="en-US" dirty="0" smtClean="0"/>
            <a:t>Printing of issue data and reports</a:t>
          </a:r>
          <a:endParaRPr lang="en-US" dirty="0"/>
        </a:p>
      </dgm:t>
    </dgm:pt>
    <dgm:pt modelId="{3599EE3D-22FE-49A9-B253-D97BB2A7C2B6}" type="parTrans" cxnId="{72224957-98F1-484A-8414-B7B30456A363}">
      <dgm:prSet/>
      <dgm:spPr/>
      <dgm:t>
        <a:bodyPr/>
        <a:lstStyle/>
        <a:p>
          <a:endParaRPr lang="en-US"/>
        </a:p>
      </dgm:t>
    </dgm:pt>
    <dgm:pt modelId="{181D1725-1433-4226-88F0-9FEFBCD9F494}" type="sibTrans" cxnId="{72224957-98F1-484A-8414-B7B30456A363}">
      <dgm:prSet/>
      <dgm:spPr/>
      <dgm:t>
        <a:bodyPr/>
        <a:lstStyle/>
        <a:p>
          <a:endParaRPr lang="en-US"/>
        </a:p>
      </dgm:t>
    </dgm:pt>
    <dgm:pt modelId="{598206CE-ADF8-4F7A-8D65-DC8FD0880000}" type="pres">
      <dgm:prSet presAssocID="{1D9C6406-7E72-4F0E-9E02-BA03E3D30992}" presName="linear" presStyleCnt="0">
        <dgm:presLayoutVars>
          <dgm:animLvl val="lvl"/>
          <dgm:resizeHandles val="exact"/>
        </dgm:presLayoutVars>
      </dgm:prSet>
      <dgm:spPr/>
      <dgm:t>
        <a:bodyPr/>
        <a:lstStyle/>
        <a:p>
          <a:endParaRPr lang="en-US"/>
        </a:p>
      </dgm:t>
    </dgm:pt>
    <dgm:pt modelId="{733C09DF-790D-4E62-9999-4F9168793D5A}" type="pres">
      <dgm:prSet presAssocID="{E5369F17-AB12-4C65-8FD9-8C2CCB334D8F}" presName="parentText" presStyleLbl="node1" presStyleIdx="0" presStyleCnt="3">
        <dgm:presLayoutVars>
          <dgm:chMax val="0"/>
          <dgm:bulletEnabled val="1"/>
        </dgm:presLayoutVars>
      </dgm:prSet>
      <dgm:spPr/>
      <dgm:t>
        <a:bodyPr/>
        <a:lstStyle/>
        <a:p>
          <a:endParaRPr lang="en-US"/>
        </a:p>
      </dgm:t>
    </dgm:pt>
    <dgm:pt modelId="{06A71953-8405-415B-929E-20F6A4F4CB75}" type="pres">
      <dgm:prSet presAssocID="{FDEAB5E7-0F51-4EA5-A69E-D09A3F081BB2}" presName="spacer" presStyleCnt="0"/>
      <dgm:spPr/>
    </dgm:pt>
    <dgm:pt modelId="{D4FC1CE7-50D9-4282-AFDC-2E566280035C}" type="pres">
      <dgm:prSet presAssocID="{7BBAB262-FC47-4583-8D56-427E1F2E1269}" presName="parentText" presStyleLbl="node1" presStyleIdx="1" presStyleCnt="3">
        <dgm:presLayoutVars>
          <dgm:chMax val="0"/>
          <dgm:bulletEnabled val="1"/>
        </dgm:presLayoutVars>
      </dgm:prSet>
      <dgm:spPr/>
      <dgm:t>
        <a:bodyPr/>
        <a:lstStyle/>
        <a:p>
          <a:endParaRPr lang="en-US"/>
        </a:p>
      </dgm:t>
    </dgm:pt>
    <dgm:pt modelId="{09D9F53B-B320-467D-B072-F5791DA415E4}" type="pres">
      <dgm:prSet presAssocID="{82DC8875-8409-4860-9618-067CD3CE43F2}" presName="spacer" presStyleCnt="0"/>
      <dgm:spPr/>
    </dgm:pt>
    <dgm:pt modelId="{C5A14FAE-4A29-436A-A816-829FC161A6F1}" type="pres">
      <dgm:prSet presAssocID="{08FFD937-2290-401F-BBBA-8F704DE3D34E}" presName="parentText" presStyleLbl="node1" presStyleIdx="2" presStyleCnt="3">
        <dgm:presLayoutVars>
          <dgm:chMax val="0"/>
          <dgm:bulletEnabled val="1"/>
        </dgm:presLayoutVars>
      </dgm:prSet>
      <dgm:spPr/>
      <dgm:t>
        <a:bodyPr/>
        <a:lstStyle/>
        <a:p>
          <a:endParaRPr lang="en-US"/>
        </a:p>
      </dgm:t>
    </dgm:pt>
  </dgm:ptLst>
  <dgm:cxnLst>
    <dgm:cxn modelId="{AE1F13E4-E6BC-45E5-A51F-D7E75451F7B3}" type="presOf" srcId="{E5369F17-AB12-4C65-8FD9-8C2CCB334D8F}" destId="{733C09DF-790D-4E62-9999-4F9168793D5A}" srcOrd="0" destOrd="0" presId="urn:microsoft.com/office/officeart/2005/8/layout/vList2"/>
    <dgm:cxn modelId="{72224957-98F1-484A-8414-B7B30456A363}" srcId="{1D9C6406-7E72-4F0E-9E02-BA03E3D30992}" destId="{08FFD937-2290-401F-BBBA-8F704DE3D34E}" srcOrd="2" destOrd="0" parTransId="{3599EE3D-22FE-49A9-B253-D97BB2A7C2B6}" sibTransId="{181D1725-1433-4226-88F0-9FEFBCD9F494}"/>
    <dgm:cxn modelId="{79C630DD-31B4-4622-84AA-87C9A8FD9329}" type="presOf" srcId="{08FFD937-2290-401F-BBBA-8F704DE3D34E}" destId="{C5A14FAE-4A29-436A-A816-829FC161A6F1}" srcOrd="0" destOrd="0" presId="urn:microsoft.com/office/officeart/2005/8/layout/vList2"/>
    <dgm:cxn modelId="{213360BC-7436-4F0E-92B8-5CD216439F26}" type="presOf" srcId="{7BBAB262-FC47-4583-8D56-427E1F2E1269}" destId="{D4FC1CE7-50D9-4282-AFDC-2E566280035C}" srcOrd="0" destOrd="0" presId="urn:microsoft.com/office/officeart/2005/8/layout/vList2"/>
    <dgm:cxn modelId="{93D74D06-C337-4B43-A4BD-6B645267FBEE}" type="presOf" srcId="{1D9C6406-7E72-4F0E-9E02-BA03E3D30992}" destId="{598206CE-ADF8-4F7A-8D65-DC8FD0880000}" srcOrd="0" destOrd="0" presId="urn:microsoft.com/office/officeart/2005/8/layout/vList2"/>
    <dgm:cxn modelId="{D026F071-CB6F-4816-990B-7943131FF588}" srcId="{1D9C6406-7E72-4F0E-9E02-BA03E3D30992}" destId="{7BBAB262-FC47-4583-8D56-427E1F2E1269}" srcOrd="1" destOrd="0" parTransId="{B115FC35-B48D-4F83-878B-44FF5F6AB8DE}" sibTransId="{82DC8875-8409-4860-9618-067CD3CE43F2}"/>
    <dgm:cxn modelId="{C741ED63-F731-4674-BC0D-558C880A39AE}" srcId="{1D9C6406-7E72-4F0E-9E02-BA03E3D30992}" destId="{E5369F17-AB12-4C65-8FD9-8C2CCB334D8F}" srcOrd="0" destOrd="0" parTransId="{A93839E9-6FA9-432A-9F24-85DD35A10C11}" sibTransId="{FDEAB5E7-0F51-4EA5-A69E-D09A3F081BB2}"/>
    <dgm:cxn modelId="{511BD20C-8A85-4AB8-A0A0-00A25238929B}" type="presParOf" srcId="{598206CE-ADF8-4F7A-8D65-DC8FD0880000}" destId="{733C09DF-790D-4E62-9999-4F9168793D5A}" srcOrd="0" destOrd="0" presId="urn:microsoft.com/office/officeart/2005/8/layout/vList2"/>
    <dgm:cxn modelId="{B8C37DA6-6C99-4BFA-B3E8-2753A06C6C6B}" type="presParOf" srcId="{598206CE-ADF8-4F7A-8D65-DC8FD0880000}" destId="{06A71953-8405-415B-929E-20F6A4F4CB75}" srcOrd="1" destOrd="0" presId="urn:microsoft.com/office/officeart/2005/8/layout/vList2"/>
    <dgm:cxn modelId="{371F04F7-2933-4D53-A1D8-B1C130D7D94F}" type="presParOf" srcId="{598206CE-ADF8-4F7A-8D65-DC8FD0880000}" destId="{D4FC1CE7-50D9-4282-AFDC-2E566280035C}" srcOrd="2" destOrd="0" presId="urn:microsoft.com/office/officeart/2005/8/layout/vList2"/>
    <dgm:cxn modelId="{038DC57E-8A55-4FA6-92A4-91F6E3A5008C}" type="presParOf" srcId="{598206CE-ADF8-4F7A-8D65-DC8FD0880000}" destId="{09D9F53B-B320-467D-B072-F5791DA415E4}" srcOrd="3" destOrd="0" presId="urn:microsoft.com/office/officeart/2005/8/layout/vList2"/>
    <dgm:cxn modelId="{F4DBFCE1-0967-4AB2-8BCA-5E0C4A4FFBDE}" type="presParOf" srcId="{598206CE-ADF8-4F7A-8D65-DC8FD0880000}" destId="{C5A14FAE-4A29-436A-A816-829FC161A6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CD9F-EAAF-4A43-9C7F-7A425F2F8599}">
      <dsp:nvSpPr>
        <dsp:cNvPr id="0" name=""/>
        <dsp:cNvSpPr/>
      </dsp:nvSpPr>
      <dsp:spPr>
        <a:xfrm>
          <a:off x="2619" y="67725"/>
          <a:ext cx="2553890" cy="720000"/>
        </a:xfrm>
        <a:prstGeom prst="rect">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43137"/>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dirty="0" smtClean="0"/>
            <a:t>Interactivity</a:t>
          </a:r>
          <a:endParaRPr lang="en-US" sz="2500" kern="1200" dirty="0"/>
        </a:p>
      </dsp:txBody>
      <dsp:txXfrm>
        <a:off x="2619" y="67725"/>
        <a:ext cx="2553890" cy="720000"/>
      </dsp:txXfrm>
    </dsp:sp>
    <dsp:sp modelId="{4D82010A-95DE-4404-AD6E-36722892050D}">
      <dsp:nvSpPr>
        <dsp:cNvPr id="0" name=""/>
        <dsp:cNvSpPr/>
      </dsp:nvSpPr>
      <dsp:spPr>
        <a:xfrm>
          <a:off x="2619" y="787725"/>
          <a:ext cx="2553890" cy="274500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Navigating a data model</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Working with large quantities of data</a:t>
          </a:r>
          <a:endParaRPr lang="en-US" sz="2500" kern="1200" dirty="0"/>
        </a:p>
      </dsp:txBody>
      <dsp:txXfrm>
        <a:off x="2619" y="787725"/>
        <a:ext cx="2553890" cy="2745000"/>
      </dsp:txXfrm>
    </dsp:sp>
    <dsp:sp modelId="{A29E7E6A-83F5-49ED-B4AF-9A2F4B80977F}">
      <dsp:nvSpPr>
        <dsp:cNvPr id="0" name=""/>
        <dsp:cNvSpPr/>
      </dsp:nvSpPr>
      <dsp:spPr>
        <a:xfrm>
          <a:off x="2914054" y="67725"/>
          <a:ext cx="2553890" cy="720000"/>
        </a:xfrm>
        <a:prstGeom prst="rect">
          <a:avLst/>
        </a:prstGeom>
        <a:gradFill rotWithShape="0">
          <a:gsLst>
            <a:gs pos="0">
              <a:schemeClr val="accent4">
                <a:hueOff val="5650372"/>
                <a:satOff val="-24115"/>
                <a:lumOff val="-2549"/>
                <a:alphaOff val="0"/>
                <a:shade val="58000"/>
                <a:satMod val="150000"/>
              </a:schemeClr>
            </a:gs>
            <a:gs pos="72000">
              <a:schemeClr val="accent4">
                <a:hueOff val="5650372"/>
                <a:satOff val="-24115"/>
                <a:lumOff val="-2549"/>
                <a:alphaOff val="0"/>
                <a:tint val="90000"/>
                <a:satMod val="135000"/>
              </a:schemeClr>
            </a:gs>
            <a:gs pos="100000">
              <a:schemeClr val="accent4">
                <a:hueOff val="5650372"/>
                <a:satOff val="-24115"/>
                <a:lumOff val="-2549"/>
                <a:alphaOff val="0"/>
                <a:tint val="80000"/>
                <a:satMod val="155000"/>
              </a:schemeClr>
            </a:gs>
          </a:gsLst>
          <a:lin ang="16200000" scaled="0"/>
        </a:gradFill>
        <a:ln w="9525" cap="flat" cmpd="sng" algn="ctr">
          <a:solidFill>
            <a:schemeClr val="accent4">
              <a:hueOff val="5650372"/>
              <a:satOff val="-24115"/>
              <a:lumOff val="-2549"/>
              <a:alphaOff val="0"/>
            </a:schemeClr>
          </a:solidFill>
          <a:prstDash val="solid"/>
        </a:ln>
        <a:effectLst>
          <a:outerShdw blurRad="50800" dist="38100" dir="5400000" rotWithShape="0">
            <a:srgbClr val="000000">
              <a:alpha val="43137"/>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Entry</a:t>
          </a:r>
          <a:endParaRPr lang="en-US" sz="2500" kern="1200"/>
        </a:p>
      </dsp:txBody>
      <dsp:txXfrm>
        <a:off x="2914054" y="67725"/>
        <a:ext cx="2553890" cy="720000"/>
      </dsp:txXfrm>
    </dsp:sp>
    <dsp:sp modelId="{2F8904AD-8AE9-4330-8877-48DE4E4DAE5D}">
      <dsp:nvSpPr>
        <dsp:cNvPr id="0" name=""/>
        <dsp:cNvSpPr/>
      </dsp:nvSpPr>
      <dsp:spPr>
        <a:xfrm>
          <a:off x="2914054" y="787725"/>
          <a:ext cx="2553890" cy="2745000"/>
        </a:xfrm>
        <a:prstGeom prst="rect">
          <a:avLst/>
        </a:prstGeom>
        <a:solidFill>
          <a:schemeClr val="accent4">
            <a:tint val="40000"/>
            <a:alpha val="90000"/>
            <a:hueOff val="6058092"/>
            <a:satOff val="-22429"/>
            <a:lumOff val="-1566"/>
            <a:alphaOff val="0"/>
          </a:schemeClr>
        </a:solidFill>
        <a:ln w="9525" cap="flat" cmpd="sng" algn="ctr">
          <a:solidFill>
            <a:schemeClr val="accent4">
              <a:tint val="40000"/>
              <a:alpha val="90000"/>
              <a:hueOff val="6058092"/>
              <a:satOff val="-22429"/>
              <a:lumOff val="-15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Editing and adding data</a:t>
          </a:r>
          <a:endParaRPr lang="en-US" sz="2500" kern="1200" dirty="0"/>
        </a:p>
        <a:p>
          <a:pPr marL="228600" lvl="1" indent="-228600" algn="l" defTabSz="1111250">
            <a:lnSpc>
              <a:spcPct val="90000"/>
            </a:lnSpc>
            <a:spcBef>
              <a:spcPct val="0"/>
            </a:spcBef>
            <a:spcAft>
              <a:spcPct val="15000"/>
            </a:spcAft>
            <a:buChar char="••"/>
          </a:pPr>
          <a:r>
            <a:rPr lang="en-US" sz="2500" kern="1200" dirty="0" smtClean="0"/>
            <a:t>User feedback and validation</a:t>
          </a:r>
          <a:endParaRPr lang="en-US" sz="2500" kern="1200" dirty="0"/>
        </a:p>
      </dsp:txBody>
      <dsp:txXfrm>
        <a:off x="2914054" y="787725"/>
        <a:ext cx="2553890" cy="2745000"/>
      </dsp:txXfrm>
    </dsp:sp>
    <dsp:sp modelId="{825EB589-3807-40FD-BEAF-8D709711E9B9}">
      <dsp:nvSpPr>
        <dsp:cNvPr id="0" name=""/>
        <dsp:cNvSpPr/>
      </dsp:nvSpPr>
      <dsp:spPr>
        <a:xfrm>
          <a:off x="5825490" y="67725"/>
          <a:ext cx="2553890" cy="720000"/>
        </a:xfrm>
        <a:prstGeom prst="rect">
          <a:avLst/>
        </a:prstGeom>
        <a:gradFill rotWithShape="0">
          <a:gsLst>
            <a:gs pos="0">
              <a:schemeClr val="accent4">
                <a:hueOff val="11300744"/>
                <a:satOff val="-48230"/>
                <a:lumOff val="-5098"/>
                <a:alphaOff val="0"/>
                <a:shade val="58000"/>
                <a:satMod val="150000"/>
              </a:schemeClr>
            </a:gs>
            <a:gs pos="72000">
              <a:schemeClr val="accent4">
                <a:hueOff val="11300744"/>
                <a:satOff val="-48230"/>
                <a:lumOff val="-5098"/>
                <a:alphaOff val="0"/>
                <a:tint val="90000"/>
                <a:satMod val="135000"/>
              </a:schemeClr>
            </a:gs>
            <a:gs pos="100000">
              <a:schemeClr val="accent4">
                <a:hueOff val="11300744"/>
                <a:satOff val="-48230"/>
                <a:lumOff val="-5098"/>
                <a:alphaOff val="0"/>
                <a:tint val="80000"/>
                <a:satMod val="155000"/>
              </a:schemeClr>
            </a:gs>
          </a:gsLst>
          <a:lin ang="16200000" scaled="0"/>
        </a:gradFill>
        <a:ln w="9525" cap="flat" cmpd="sng" algn="ctr">
          <a:solidFill>
            <a:schemeClr val="accent4">
              <a:hueOff val="11300744"/>
              <a:satOff val="-48230"/>
              <a:lumOff val="-5098"/>
              <a:alphaOff val="0"/>
            </a:schemeClr>
          </a:solidFill>
          <a:prstDash val="solid"/>
        </a:ln>
        <a:effectLst>
          <a:outerShdw blurRad="50800" dist="38100" dir="5400000" rotWithShape="0">
            <a:srgbClr val="000000">
              <a:alpha val="43137"/>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smtClean="0"/>
            <a:t>Presentation</a:t>
          </a:r>
          <a:endParaRPr lang="en-US" sz="2500" kern="1200"/>
        </a:p>
      </dsp:txBody>
      <dsp:txXfrm>
        <a:off x="5825490" y="67725"/>
        <a:ext cx="2553890" cy="720000"/>
      </dsp:txXfrm>
    </dsp:sp>
    <dsp:sp modelId="{E40746DF-F7B8-48D2-9B76-867663A2045C}">
      <dsp:nvSpPr>
        <dsp:cNvPr id="0" name=""/>
        <dsp:cNvSpPr/>
      </dsp:nvSpPr>
      <dsp:spPr>
        <a:xfrm>
          <a:off x="5825490" y="787725"/>
          <a:ext cx="2553890" cy="2745000"/>
        </a:xfrm>
        <a:prstGeom prst="rect">
          <a:avLst/>
        </a:prstGeom>
        <a:solidFill>
          <a:schemeClr val="accent4">
            <a:tint val="40000"/>
            <a:alpha val="90000"/>
            <a:hueOff val="12116185"/>
            <a:satOff val="-44858"/>
            <a:lumOff val="-3133"/>
            <a:alphaOff val="0"/>
          </a:schemeClr>
        </a:solidFill>
        <a:ln w="9525" cap="flat" cmpd="sng" algn="ctr">
          <a:solidFill>
            <a:schemeClr val="accent4">
              <a:tint val="40000"/>
              <a:alpha val="90000"/>
              <a:hueOff val="12116185"/>
              <a:satOff val="-44858"/>
              <a:lumOff val="-31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Rich UI</a:t>
          </a:r>
          <a:endParaRPr lang="en-US" sz="2500" kern="1200" dirty="0"/>
        </a:p>
        <a:p>
          <a:pPr marL="228600" lvl="1" indent="-228600" algn="l" defTabSz="1111250">
            <a:lnSpc>
              <a:spcPct val="90000"/>
            </a:lnSpc>
            <a:spcBef>
              <a:spcPct val="0"/>
            </a:spcBef>
            <a:spcAft>
              <a:spcPct val="15000"/>
            </a:spcAft>
            <a:buChar char="••"/>
          </a:pPr>
          <a:r>
            <a:rPr lang="en-US" sz="2500" kern="1200" dirty="0" smtClean="0"/>
            <a:t>Visualization</a:t>
          </a:r>
          <a:endParaRPr lang="en-US" sz="2500" kern="1200" dirty="0"/>
        </a:p>
        <a:p>
          <a:pPr marL="228600" lvl="1" indent="-228600" algn="l" defTabSz="1111250">
            <a:lnSpc>
              <a:spcPct val="90000"/>
            </a:lnSpc>
            <a:spcBef>
              <a:spcPct val="0"/>
            </a:spcBef>
            <a:spcAft>
              <a:spcPct val="15000"/>
            </a:spcAft>
            <a:buChar char="••"/>
          </a:pPr>
          <a:r>
            <a:rPr lang="en-US" sz="2500" kern="1200" dirty="0" smtClean="0"/>
            <a:t>Common controls</a:t>
          </a:r>
          <a:endParaRPr lang="en-US" sz="2500" kern="1200" dirty="0"/>
        </a:p>
      </dsp:txBody>
      <dsp:txXfrm>
        <a:off x="5825490" y="787725"/>
        <a:ext cx="2553890" cy="27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34B1-64B7-4760-B4DF-CFBB07080727}">
      <dsp:nvSpPr>
        <dsp:cNvPr id="0" name=""/>
        <dsp:cNvSpPr/>
      </dsp:nvSpPr>
      <dsp:spPr>
        <a:xfrm rot="5400000">
          <a:off x="521997" y="1057670"/>
          <a:ext cx="1567472" cy="2608239"/>
        </a:xfrm>
        <a:prstGeom prst="corner">
          <a:avLst>
            <a:gd name="adj1" fmla="val 16120"/>
            <a:gd name="adj2" fmla="val 16110"/>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1">
          <a:scrgbClr r="0" g="0" b="0"/>
        </a:lnRef>
        <a:fillRef idx="3">
          <a:scrgbClr r="0" g="0" b="0"/>
        </a:fillRef>
        <a:effectRef idx="3">
          <a:scrgbClr r="0" g="0" b="0"/>
        </a:effectRef>
        <a:fontRef idx="minor">
          <a:schemeClr val="lt1"/>
        </a:fontRef>
      </dsp:style>
    </dsp:sp>
    <dsp:sp modelId="{E030CD65-DFFD-412A-B58B-F242E7952A33}">
      <dsp:nvSpPr>
        <dsp:cNvPr id="0" name=""/>
        <dsp:cNvSpPr/>
      </dsp:nvSpPr>
      <dsp:spPr>
        <a:xfrm>
          <a:off x="260347" y="1836971"/>
          <a:ext cx="2354732" cy="206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Tour Business-related features in Silverlight</a:t>
          </a:r>
          <a:endParaRPr lang="en-US" sz="2200" kern="1200" dirty="0"/>
        </a:p>
      </dsp:txBody>
      <dsp:txXfrm>
        <a:off x="260347" y="1836971"/>
        <a:ext cx="2354732" cy="2064061"/>
      </dsp:txXfrm>
    </dsp:sp>
    <dsp:sp modelId="{8C129E76-9704-44E3-AE43-FCF229367F23}">
      <dsp:nvSpPr>
        <dsp:cNvPr id="0" name=""/>
        <dsp:cNvSpPr/>
      </dsp:nvSpPr>
      <dsp:spPr>
        <a:xfrm>
          <a:off x="2170790" y="865648"/>
          <a:ext cx="444289" cy="444289"/>
        </a:xfrm>
        <a:prstGeom prst="triangle">
          <a:avLst>
            <a:gd name="adj" fmla="val 100000"/>
          </a:avLst>
        </a:prstGeom>
        <a:gradFill rotWithShape="0">
          <a:gsLst>
            <a:gs pos="0">
              <a:schemeClr val="accent4">
                <a:hueOff val="2825186"/>
                <a:satOff val="-12057"/>
                <a:lumOff val="-1275"/>
                <a:alphaOff val="0"/>
                <a:shade val="58000"/>
                <a:satMod val="150000"/>
              </a:schemeClr>
            </a:gs>
            <a:gs pos="72000">
              <a:schemeClr val="accent4">
                <a:hueOff val="2825186"/>
                <a:satOff val="-12057"/>
                <a:lumOff val="-1275"/>
                <a:alphaOff val="0"/>
                <a:tint val="90000"/>
                <a:satMod val="135000"/>
              </a:schemeClr>
            </a:gs>
            <a:gs pos="100000">
              <a:schemeClr val="accent4">
                <a:hueOff val="2825186"/>
                <a:satOff val="-12057"/>
                <a:lumOff val="-1275"/>
                <a:alphaOff val="0"/>
                <a:tint val="80000"/>
                <a:satMod val="155000"/>
              </a:schemeClr>
            </a:gs>
          </a:gsLst>
          <a:lin ang="16200000" scaled="0"/>
        </a:gradFill>
        <a:ln w="9525" cap="flat" cmpd="sng" algn="ctr">
          <a:solidFill>
            <a:schemeClr val="accent4">
              <a:hueOff val="2825186"/>
              <a:satOff val="-12057"/>
              <a:lumOff val="-1275"/>
              <a:alphaOff val="0"/>
            </a:schemeClr>
          </a:solidFill>
          <a:prstDash val="soli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1">
          <a:scrgbClr r="0" g="0" b="0"/>
        </a:lnRef>
        <a:fillRef idx="3">
          <a:scrgbClr r="0" g="0" b="0"/>
        </a:fillRef>
        <a:effectRef idx="3">
          <a:scrgbClr r="0" g="0" b="0"/>
        </a:effectRef>
        <a:fontRef idx="minor">
          <a:schemeClr val="lt1"/>
        </a:fontRef>
      </dsp:style>
    </dsp:sp>
    <dsp:sp modelId="{09B693B7-760F-45FE-A30E-61C969139D1F}">
      <dsp:nvSpPr>
        <dsp:cNvPr id="0" name=""/>
        <dsp:cNvSpPr/>
      </dsp:nvSpPr>
      <dsp:spPr>
        <a:xfrm rot="5400000">
          <a:off x="3404650" y="344354"/>
          <a:ext cx="1567472" cy="2608239"/>
        </a:xfrm>
        <a:prstGeom prst="corner">
          <a:avLst>
            <a:gd name="adj1" fmla="val 16120"/>
            <a:gd name="adj2" fmla="val 16110"/>
          </a:avLst>
        </a:prstGeom>
        <a:gradFill rotWithShape="0">
          <a:gsLst>
            <a:gs pos="0">
              <a:schemeClr val="accent4">
                <a:hueOff val="5650372"/>
                <a:satOff val="-24115"/>
                <a:lumOff val="-2549"/>
                <a:alphaOff val="0"/>
                <a:shade val="58000"/>
                <a:satMod val="150000"/>
              </a:schemeClr>
            </a:gs>
            <a:gs pos="72000">
              <a:schemeClr val="accent4">
                <a:hueOff val="5650372"/>
                <a:satOff val="-24115"/>
                <a:lumOff val="-2549"/>
                <a:alphaOff val="0"/>
                <a:tint val="90000"/>
                <a:satMod val="135000"/>
              </a:schemeClr>
            </a:gs>
            <a:gs pos="100000">
              <a:schemeClr val="accent4">
                <a:hueOff val="5650372"/>
                <a:satOff val="-24115"/>
                <a:lumOff val="-2549"/>
                <a:alphaOff val="0"/>
                <a:tint val="80000"/>
                <a:satMod val="155000"/>
              </a:schemeClr>
            </a:gs>
          </a:gsLst>
          <a:lin ang="16200000" scaled="0"/>
        </a:gradFill>
        <a:ln w="9525" cap="flat" cmpd="sng" algn="ctr">
          <a:solidFill>
            <a:schemeClr val="accent4">
              <a:hueOff val="5650372"/>
              <a:satOff val="-24115"/>
              <a:lumOff val="-2549"/>
              <a:alphaOff val="0"/>
            </a:schemeClr>
          </a:solidFill>
          <a:prstDash val="soli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1">
          <a:scrgbClr r="0" g="0" b="0"/>
        </a:lnRef>
        <a:fillRef idx="3">
          <a:scrgbClr r="0" g="0" b="0"/>
        </a:fillRef>
        <a:effectRef idx="3">
          <a:scrgbClr r="0" g="0" b="0"/>
        </a:effectRef>
        <a:fontRef idx="minor">
          <a:schemeClr val="lt1"/>
        </a:fontRef>
      </dsp:style>
    </dsp:sp>
    <dsp:sp modelId="{7FDFF894-084D-4E67-BA6C-C3C9192993A5}">
      <dsp:nvSpPr>
        <dsp:cNvPr id="0" name=""/>
        <dsp:cNvSpPr/>
      </dsp:nvSpPr>
      <dsp:spPr>
        <a:xfrm>
          <a:off x="3143000" y="1123656"/>
          <a:ext cx="2354732" cy="206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Explore the interactive design experience for Silverlight in VS2010</a:t>
          </a:r>
          <a:endParaRPr lang="en-US" sz="2200" kern="1200" dirty="0"/>
        </a:p>
      </dsp:txBody>
      <dsp:txXfrm>
        <a:off x="3143000" y="1123656"/>
        <a:ext cx="2354732" cy="2064061"/>
      </dsp:txXfrm>
    </dsp:sp>
    <dsp:sp modelId="{78009E99-DA81-45F3-A57E-8F881B759648}">
      <dsp:nvSpPr>
        <dsp:cNvPr id="0" name=""/>
        <dsp:cNvSpPr/>
      </dsp:nvSpPr>
      <dsp:spPr>
        <a:xfrm>
          <a:off x="5053443" y="152333"/>
          <a:ext cx="444289" cy="444289"/>
        </a:xfrm>
        <a:prstGeom prst="triangle">
          <a:avLst>
            <a:gd name="adj" fmla="val 100000"/>
          </a:avLst>
        </a:prstGeom>
        <a:gradFill rotWithShape="0">
          <a:gsLst>
            <a:gs pos="0">
              <a:schemeClr val="accent4">
                <a:hueOff val="8475558"/>
                <a:satOff val="-36172"/>
                <a:lumOff val="-3824"/>
                <a:alphaOff val="0"/>
                <a:shade val="58000"/>
                <a:satMod val="150000"/>
              </a:schemeClr>
            </a:gs>
            <a:gs pos="72000">
              <a:schemeClr val="accent4">
                <a:hueOff val="8475558"/>
                <a:satOff val="-36172"/>
                <a:lumOff val="-3824"/>
                <a:alphaOff val="0"/>
                <a:tint val="90000"/>
                <a:satMod val="135000"/>
              </a:schemeClr>
            </a:gs>
            <a:gs pos="100000">
              <a:schemeClr val="accent4">
                <a:hueOff val="8475558"/>
                <a:satOff val="-36172"/>
                <a:lumOff val="-3824"/>
                <a:alphaOff val="0"/>
                <a:tint val="80000"/>
                <a:satMod val="155000"/>
              </a:schemeClr>
            </a:gs>
          </a:gsLst>
          <a:lin ang="16200000" scaled="0"/>
        </a:gradFill>
        <a:ln w="9525" cap="flat" cmpd="sng" algn="ctr">
          <a:solidFill>
            <a:schemeClr val="accent4">
              <a:hueOff val="8475558"/>
              <a:satOff val="-36172"/>
              <a:lumOff val="-3824"/>
              <a:alphaOff val="0"/>
            </a:schemeClr>
          </a:solidFill>
          <a:prstDash val="soli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1">
          <a:scrgbClr r="0" g="0" b="0"/>
        </a:lnRef>
        <a:fillRef idx="3">
          <a:scrgbClr r="0" g="0" b="0"/>
        </a:fillRef>
        <a:effectRef idx="3">
          <a:scrgbClr r="0" g="0" b="0"/>
        </a:effectRef>
        <a:fontRef idx="minor">
          <a:schemeClr val="lt1"/>
        </a:fontRef>
      </dsp:style>
    </dsp:sp>
    <dsp:sp modelId="{A385A80E-1D3C-4623-AFB4-C4246473CFA9}">
      <dsp:nvSpPr>
        <dsp:cNvPr id="0" name=""/>
        <dsp:cNvSpPr/>
      </dsp:nvSpPr>
      <dsp:spPr>
        <a:xfrm rot="5400000">
          <a:off x="6287303" y="-368960"/>
          <a:ext cx="1567472" cy="2608239"/>
        </a:xfrm>
        <a:prstGeom prst="corner">
          <a:avLst>
            <a:gd name="adj1" fmla="val 16120"/>
            <a:gd name="adj2" fmla="val 16110"/>
          </a:avLst>
        </a:prstGeom>
        <a:gradFill rotWithShape="0">
          <a:gsLst>
            <a:gs pos="0">
              <a:schemeClr val="accent4">
                <a:hueOff val="11300744"/>
                <a:satOff val="-48230"/>
                <a:lumOff val="-5098"/>
                <a:alphaOff val="0"/>
                <a:shade val="58000"/>
                <a:satMod val="150000"/>
              </a:schemeClr>
            </a:gs>
            <a:gs pos="72000">
              <a:schemeClr val="accent4">
                <a:hueOff val="11300744"/>
                <a:satOff val="-48230"/>
                <a:lumOff val="-5098"/>
                <a:alphaOff val="0"/>
                <a:tint val="90000"/>
                <a:satMod val="135000"/>
              </a:schemeClr>
            </a:gs>
            <a:gs pos="100000">
              <a:schemeClr val="accent4">
                <a:hueOff val="11300744"/>
                <a:satOff val="-48230"/>
                <a:lumOff val="-5098"/>
                <a:alphaOff val="0"/>
                <a:tint val="80000"/>
                <a:satMod val="155000"/>
              </a:schemeClr>
            </a:gs>
          </a:gsLst>
          <a:lin ang="16200000" scaled="0"/>
        </a:gradFill>
        <a:ln w="9525" cap="flat" cmpd="sng" algn="ctr">
          <a:solidFill>
            <a:schemeClr val="accent4">
              <a:hueOff val="11300744"/>
              <a:satOff val="-48230"/>
              <a:lumOff val="-5098"/>
              <a:alphaOff val="0"/>
            </a:schemeClr>
          </a:solidFill>
          <a:prstDash val="soli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1">
          <a:scrgbClr r="0" g="0" b="0"/>
        </a:lnRef>
        <a:fillRef idx="3">
          <a:scrgbClr r="0" g="0" b="0"/>
        </a:fillRef>
        <a:effectRef idx="3">
          <a:scrgbClr r="0" g="0" b="0"/>
        </a:effectRef>
        <a:fontRef idx="minor">
          <a:schemeClr val="lt1"/>
        </a:fontRef>
      </dsp:style>
    </dsp:sp>
    <dsp:sp modelId="{1D8CCF4B-DBF3-4493-BF67-4E46761A08B2}">
      <dsp:nvSpPr>
        <dsp:cNvPr id="0" name=""/>
        <dsp:cNvSpPr/>
      </dsp:nvSpPr>
      <dsp:spPr>
        <a:xfrm>
          <a:off x="6025653" y="410341"/>
          <a:ext cx="2354732" cy="206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Build a rich </a:t>
          </a:r>
          <a:r>
            <a:rPr lang="en-US" sz="2200" kern="1200" smtClean="0"/>
            <a:t>business application experience </a:t>
          </a:r>
          <a:r>
            <a:rPr lang="en-US" sz="2200" kern="1200" dirty="0" smtClean="0"/>
            <a:t>using Silverlight 4</a:t>
          </a:r>
          <a:endParaRPr lang="en-US" sz="2200" kern="1200" dirty="0"/>
        </a:p>
      </dsp:txBody>
      <dsp:txXfrm>
        <a:off x="6025653" y="410341"/>
        <a:ext cx="2354732" cy="2064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C09DF-790D-4E62-9999-4F9168793D5A}">
      <dsp:nvSpPr>
        <dsp:cNvPr id="0" name=""/>
        <dsp:cNvSpPr/>
      </dsp:nvSpPr>
      <dsp:spPr>
        <a:xfrm>
          <a:off x="0" y="830313"/>
          <a:ext cx="8382000" cy="875160"/>
        </a:xfrm>
        <a:prstGeom prst="roundRect">
          <a:avLst/>
        </a:prstGeom>
        <a:gradFill rotWithShape="0">
          <a:gsLst>
            <a:gs pos="0">
              <a:schemeClr val="accent4">
                <a:hueOff val="0"/>
                <a:satOff val="0"/>
                <a:lumOff val="0"/>
                <a:alphaOff val="0"/>
                <a:shade val="58000"/>
                <a:satMod val="150000"/>
              </a:schemeClr>
            </a:gs>
            <a:gs pos="72000">
              <a:schemeClr val="accent4">
                <a:hueOff val="0"/>
                <a:satOff val="0"/>
                <a:lumOff val="0"/>
                <a:alphaOff val="0"/>
                <a:tint val="90000"/>
                <a:satMod val="135000"/>
              </a:schemeClr>
            </a:gs>
            <a:gs pos="100000">
              <a:schemeClr val="accent4">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A user experience for working with issues</a:t>
          </a:r>
          <a:endParaRPr lang="en-US" sz="3400" kern="1200" dirty="0"/>
        </a:p>
      </dsp:txBody>
      <dsp:txXfrm>
        <a:off x="42722" y="873035"/>
        <a:ext cx="8296556" cy="789716"/>
      </dsp:txXfrm>
    </dsp:sp>
    <dsp:sp modelId="{D4FC1CE7-50D9-4282-AFDC-2E566280035C}">
      <dsp:nvSpPr>
        <dsp:cNvPr id="0" name=""/>
        <dsp:cNvSpPr/>
      </dsp:nvSpPr>
      <dsp:spPr>
        <a:xfrm>
          <a:off x="0" y="1803393"/>
          <a:ext cx="8382000" cy="875160"/>
        </a:xfrm>
        <a:prstGeom prst="roundRect">
          <a:avLst/>
        </a:prstGeom>
        <a:gradFill rotWithShape="0">
          <a:gsLst>
            <a:gs pos="0">
              <a:schemeClr val="accent4">
                <a:hueOff val="5650372"/>
                <a:satOff val="-24115"/>
                <a:lumOff val="-2549"/>
                <a:alphaOff val="0"/>
                <a:shade val="58000"/>
                <a:satMod val="150000"/>
              </a:schemeClr>
            </a:gs>
            <a:gs pos="72000">
              <a:schemeClr val="accent4">
                <a:hueOff val="5650372"/>
                <a:satOff val="-24115"/>
                <a:lumOff val="-2549"/>
                <a:alphaOff val="0"/>
                <a:tint val="90000"/>
                <a:satMod val="135000"/>
              </a:schemeClr>
            </a:gs>
            <a:gs pos="100000">
              <a:schemeClr val="accent4">
                <a:hueOff val="5650372"/>
                <a:satOff val="-24115"/>
                <a:lumOff val="-2549"/>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Validation of issue fields during data entry</a:t>
          </a:r>
          <a:endParaRPr lang="en-US" sz="3400" kern="1200" dirty="0"/>
        </a:p>
      </dsp:txBody>
      <dsp:txXfrm>
        <a:off x="42722" y="1846115"/>
        <a:ext cx="8296556" cy="789716"/>
      </dsp:txXfrm>
    </dsp:sp>
    <dsp:sp modelId="{C5A14FAE-4A29-436A-A816-829FC161A6F1}">
      <dsp:nvSpPr>
        <dsp:cNvPr id="0" name=""/>
        <dsp:cNvSpPr/>
      </dsp:nvSpPr>
      <dsp:spPr>
        <a:xfrm>
          <a:off x="0" y="2776473"/>
          <a:ext cx="8382000" cy="875160"/>
        </a:xfrm>
        <a:prstGeom prst="roundRect">
          <a:avLst/>
        </a:prstGeom>
        <a:gradFill rotWithShape="0">
          <a:gsLst>
            <a:gs pos="0">
              <a:schemeClr val="accent4">
                <a:hueOff val="11300744"/>
                <a:satOff val="-48230"/>
                <a:lumOff val="-5098"/>
                <a:alphaOff val="0"/>
                <a:shade val="58000"/>
                <a:satMod val="150000"/>
              </a:schemeClr>
            </a:gs>
            <a:gs pos="72000">
              <a:schemeClr val="accent4">
                <a:hueOff val="11300744"/>
                <a:satOff val="-48230"/>
                <a:lumOff val="-5098"/>
                <a:alphaOff val="0"/>
                <a:tint val="90000"/>
                <a:satMod val="135000"/>
              </a:schemeClr>
            </a:gs>
            <a:gs pos="100000">
              <a:schemeClr val="accent4">
                <a:hueOff val="11300744"/>
                <a:satOff val="-48230"/>
                <a:lumOff val="-5098"/>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Printing of issue data and reports</a:t>
          </a:r>
          <a:endParaRPr lang="en-US" sz="3400" kern="1200" dirty="0"/>
        </a:p>
      </dsp:txBody>
      <dsp:txXfrm>
        <a:off x="42722" y="2819195"/>
        <a:ext cx="8296556"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PDC 2009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11/17/2009</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555111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PDC 2009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11/17/2009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010761670"/>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11/17/2009 1:01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11/17/2009 1:01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smaller (or kill), Images a bit small, and animate in.  Clipboard icon.</a:t>
            </a:r>
          </a:p>
          <a:p>
            <a:endParaRPr lang="en-US" baseline="0" dirty="0" smtClean="0"/>
          </a:p>
          <a:p>
            <a:r>
              <a:rPr lang="en-US" baseline="0" dirty="0" smtClean="0"/>
              <a:t>In order to make SL ready for business, there were a lot of </a:t>
            </a:r>
            <a:r>
              <a:rPr lang="en-US" baseline="0" dirty="0" err="1" smtClean="0"/>
              <a:t>feautres</a:t>
            </a:r>
            <a:r>
              <a:rPr lang="en-US" baseline="0" dirty="0" smtClean="0"/>
              <a:t> we needed to go do….</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09230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9160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t>
            </a:r>
            <a:r>
              <a:rPr lang="en-US" baseline="0" dirty="0" smtClean="0"/>
              <a:t> Rich Text and Webcam/Microphone support down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79185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363" rtl="0" eaLnBrk="1" fontAlgn="auto" latinLnBrk="0" hangingPunct="1">
              <a:lnSpc>
                <a:spcPct val="90000"/>
              </a:lnSpc>
              <a:spcBef>
                <a:spcPts val="0"/>
              </a:spcBef>
              <a:spcAft>
                <a:spcPts val="333"/>
              </a:spcAft>
              <a:buClrTx/>
              <a:buSzTx/>
              <a:buFontTx/>
              <a:buNone/>
              <a:tabLst/>
              <a:defRPr/>
            </a:pPr>
            <a:r>
              <a:rPr lang="en-US" dirty="0" smtClean="0"/>
              <a:t>(CL20)</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40728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11/17/2009 1:02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chemeClr val="tx1"/>
                </a:solidFill>
                <a:latin typeface="Segoe UI" pitchFamily="34" charset="0"/>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val="DB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32" r:id="rId3"/>
    <p:sldLayoutId id="2147483696" r:id="rId4"/>
    <p:sldLayoutId id="2147483697" r:id="rId5"/>
    <p:sldLayoutId id="2147483698" r:id="rId6"/>
    <p:sldLayoutId id="2147483699" r:id="rId7"/>
    <p:sldLayoutId id="2147483700" r:id="rId8"/>
    <p:sldLayoutId id="2147483701" r:id="rId9"/>
    <p:sldLayoutId id="2147483725" r:id="rId10"/>
    <p:sldLayoutId id="2147483726" r:id="rId11"/>
    <p:sldLayoutId id="2147483729" r:id="rId12"/>
    <p:sldLayoutId id="2147483728" r:id="rId13"/>
    <p:sldLayoutId id="2147483730" r:id="rId14"/>
    <p:sldLayoutId id="2147483731" r:id="rId15"/>
    <p:sldLayoutId id="2147483724" r:id="rId16"/>
    <p:sldLayoutId id="2147483702" r:id="rId17"/>
    <p:sldLayoutId id="2147483703" r:id="rId18"/>
    <p:sldLayoutId id="2147483704"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silverlight.ne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www.silverlight.net/riaservices" TargetMode="External"/><Relationship Id="rId4" Type="http://schemas.openxmlformats.org/officeDocument/2006/relationships/hyperlink" Target="http://silverlight.codeplex.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davidpoll.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6.tm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1.png"/><Relationship Id="rId21" Type="http://schemas.microsoft.com/office/2007/relationships/hdphoto" Target="../media/hdphoto4.wdp"/><Relationship Id="rId7" Type="http://schemas.openxmlformats.org/officeDocument/2006/relationships/image" Target="../media/image15.tmp"/><Relationship Id="rId12" Type="http://schemas.openxmlformats.org/officeDocument/2006/relationships/image" Target="../media/image20.png"/><Relationship Id="rId17" Type="http://schemas.microsoft.com/office/2007/relationships/hdphoto" Target="../media/hdphoto2.wdp"/><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14.tmp"/><Relationship Id="rId11" Type="http://schemas.openxmlformats.org/officeDocument/2006/relationships/image" Target="../media/image19.png"/><Relationship Id="rId5" Type="http://schemas.openxmlformats.org/officeDocument/2006/relationships/image" Target="../media/image13.tmp"/><Relationship Id="rId15" Type="http://schemas.microsoft.com/office/2007/relationships/hdphoto" Target="../media/hdphoto1.wdp"/><Relationship Id="rId10" Type="http://schemas.openxmlformats.org/officeDocument/2006/relationships/image" Target="../media/image18.png"/><Relationship Id="rId19" Type="http://schemas.microsoft.com/office/2007/relationships/hdphoto" Target="../media/hdphoto3.wdp"/><Relationship Id="rId4" Type="http://schemas.openxmlformats.org/officeDocument/2006/relationships/image" Target="../media/image12.tmp"/><Relationship Id="rId9" Type="http://schemas.openxmlformats.org/officeDocument/2006/relationships/image" Target="../media/image17.tmp"/><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a:t>
            </a:r>
            <a:r>
              <a:rPr lang="en-US" dirty="0"/>
              <a:t>N</a:t>
            </a:r>
            <a:r>
              <a:rPr lang="en-US" dirty="0" smtClean="0"/>
              <a:t>ew APIs of Interest</a:t>
            </a:r>
            <a:endParaRPr lang="en-US" dirty="0"/>
          </a:p>
        </p:txBody>
      </p:sp>
      <p:sp>
        <p:nvSpPr>
          <p:cNvPr id="5" name="Text Placeholder 4"/>
          <p:cNvSpPr>
            <a:spLocks noGrp="1"/>
          </p:cNvSpPr>
          <p:nvPr>
            <p:ph type="body" sz="quarter" idx="10"/>
          </p:nvPr>
        </p:nvSpPr>
        <p:spPr>
          <a:xfrm>
            <a:off x="722313" y="1778872"/>
            <a:ext cx="8040688" cy="4438138"/>
          </a:xfrm>
        </p:spPr>
        <p:txBody>
          <a:bodyPr/>
          <a:lstStyle/>
          <a:p>
            <a:pPr marL="457200" indent="-457200">
              <a:buFont typeface="Arial" pitchFamily="34" charset="0"/>
              <a:buChar char="•"/>
            </a:pPr>
            <a:r>
              <a:rPr lang="en-US" sz="2200" dirty="0" smtClean="0"/>
              <a:t>Bindings</a:t>
            </a:r>
          </a:p>
          <a:p>
            <a:pPr marL="842154" lvl="1" indent="-457200">
              <a:buFont typeface="Arial" pitchFamily="34" charset="0"/>
              <a:buChar char="•"/>
            </a:pPr>
            <a:r>
              <a:rPr lang="en-US" sz="2000" dirty="0" err="1" smtClean="0"/>
              <a:t>BindingBase.FallbackValue</a:t>
            </a:r>
            <a:r>
              <a:rPr lang="en-US" sz="2000" dirty="0" smtClean="0"/>
              <a:t>, </a:t>
            </a:r>
            <a:r>
              <a:rPr lang="en-US" sz="2000" dirty="0" err="1" smtClean="0"/>
              <a:t>BindingBase.StringFormat</a:t>
            </a:r>
            <a:r>
              <a:rPr lang="en-US" sz="2000" dirty="0" smtClean="0"/>
              <a:t>, </a:t>
            </a:r>
            <a:r>
              <a:rPr lang="en-US" sz="2000" dirty="0" err="1" smtClean="0"/>
              <a:t>BindingBase.TargetNullValue</a:t>
            </a:r>
            <a:endParaRPr lang="en-US" sz="2000" dirty="0" smtClean="0"/>
          </a:p>
          <a:p>
            <a:pPr marL="457200" indent="-457200">
              <a:buFont typeface="Arial" pitchFamily="34" charset="0"/>
              <a:buChar char="•"/>
            </a:pPr>
            <a:r>
              <a:rPr lang="en-US" sz="2200" dirty="0" smtClean="0"/>
              <a:t>Selector </a:t>
            </a:r>
            <a:r>
              <a:rPr lang="en-US" sz="2200" dirty="0"/>
              <a:t>(i.e. </a:t>
            </a:r>
            <a:r>
              <a:rPr lang="en-US" sz="2200" dirty="0" err="1"/>
              <a:t>ListBox</a:t>
            </a:r>
            <a:r>
              <a:rPr lang="en-US" sz="2200" dirty="0"/>
              <a:t>, </a:t>
            </a:r>
            <a:r>
              <a:rPr lang="en-US" sz="2200" dirty="0" err="1"/>
              <a:t>ComboBox</a:t>
            </a:r>
            <a:r>
              <a:rPr lang="en-US" sz="2200" dirty="0"/>
              <a:t>)</a:t>
            </a:r>
          </a:p>
          <a:p>
            <a:pPr marL="842154" lvl="1" indent="-457200">
              <a:buFont typeface="Arial" pitchFamily="34" charset="0"/>
              <a:buChar char="•"/>
            </a:pPr>
            <a:r>
              <a:rPr lang="en-US" sz="2000" dirty="0" err="1"/>
              <a:t>Selector.SelectedValue</a:t>
            </a:r>
            <a:r>
              <a:rPr lang="en-US" sz="2000" dirty="0" smtClean="0"/>
              <a:t>,</a:t>
            </a:r>
            <a:br>
              <a:rPr lang="en-US" sz="2000" dirty="0" smtClean="0"/>
            </a:br>
            <a:r>
              <a:rPr lang="en-US" sz="2000" dirty="0" err="1" smtClean="0"/>
              <a:t>Selector.SelectedValuePath</a:t>
            </a:r>
            <a:r>
              <a:rPr lang="en-US" sz="2000" dirty="0" smtClean="0"/>
              <a:t>,</a:t>
            </a:r>
            <a:br>
              <a:rPr lang="en-US" sz="2000" dirty="0" smtClean="0"/>
            </a:br>
            <a:r>
              <a:rPr lang="en-US" sz="2000" dirty="0" err="1" smtClean="0"/>
              <a:t>Selector.SelectedItem</a:t>
            </a:r>
            <a:r>
              <a:rPr lang="en-US" sz="2000" dirty="0" smtClean="0"/>
              <a:t>,</a:t>
            </a:r>
            <a:br>
              <a:rPr lang="en-US" sz="2000" dirty="0" smtClean="0"/>
            </a:br>
            <a:r>
              <a:rPr lang="en-US" sz="2000" dirty="0" err="1" smtClean="0"/>
              <a:t>Selector.SelectedIndex</a:t>
            </a:r>
            <a:endParaRPr lang="en-US" sz="2000" dirty="0"/>
          </a:p>
          <a:p>
            <a:pPr marL="457200" indent="-457200">
              <a:buFont typeface="Arial" pitchFamily="34" charset="0"/>
              <a:buChar char="•"/>
            </a:pPr>
            <a:r>
              <a:rPr lang="en-US" sz="2200" dirty="0"/>
              <a:t>Commanding</a:t>
            </a:r>
          </a:p>
          <a:p>
            <a:pPr marL="842154" lvl="1" indent="-457200">
              <a:buFont typeface="Arial" pitchFamily="34" charset="0"/>
              <a:buChar char="•"/>
            </a:pPr>
            <a:r>
              <a:rPr lang="en-US" sz="2000" dirty="0" err="1"/>
              <a:t>ButtonBase.Command</a:t>
            </a:r>
            <a:r>
              <a:rPr lang="en-US" sz="2000" dirty="0"/>
              <a:t>, </a:t>
            </a:r>
            <a:r>
              <a:rPr lang="en-US" sz="2000" dirty="0" smtClean="0"/>
              <a:t/>
            </a:r>
            <a:br>
              <a:rPr lang="en-US" sz="2000" dirty="0" smtClean="0"/>
            </a:br>
            <a:r>
              <a:rPr lang="en-US" sz="2000" dirty="0" err="1" smtClean="0"/>
              <a:t>ButtonBase.CommandParameter</a:t>
            </a:r>
            <a:endParaRPr lang="en-US" sz="2000" dirty="0" smtClean="0"/>
          </a:p>
          <a:p>
            <a:pPr marL="457200" indent="-457200">
              <a:buFont typeface="Arial" pitchFamily="34" charset="0"/>
              <a:buChar char="•"/>
            </a:pPr>
            <a:r>
              <a:rPr lang="en-US" sz="2200" dirty="0" err="1" smtClean="0"/>
              <a:t>CollectionViewSource</a:t>
            </a:r>
            <a:endParaRPr lang="en-US" sz="2200" dirty="0"/>
          </a:p>
          <a:p>
            <a:pPr marL="842154" lvl="1" indent="-457200">
              <a:buFont typeface="Arial" pitchFamily="34" charset="0"/>
              <a:buChar char="•"/>
            </a:pPr>
            <a:r>
              <a:rPr lang="en-US" sz="2000" dirty="0" err="1" smtClean="0"/>
              <a:t>CollectionViewSource.GroupDescriptions</a:t>
            </a:r>
            <a:endParaRPr lang="en-US" sz="2000" dirty="0"/>
          </a:p>
        </p:txBody>
      </p:sp>
    </p:spTree>
    <p:extLst>
      <p:ext uri="{BB962C8B-B14F-4D97-AF65-F5344CB8AC3E}">
        <p14:creationId xmlns:p14="http://schemas.microsoft.com/office/powerpoint/2010/main" val="1938525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Validation Interface</a:t>
            </a:r>
            <a:endParaRPr lang="en-US" dirty="0"/>
          </a:p>
        </p:txBody>
      </p:sp>
      <p:sp>
        <p:nvSpPr>
          <p:cNvPr id="3" name="Text Placeholder 2"/>
          <p:cNvSpPr>
            <a:spLocks noGrp="1"/>
          </p:cNvSpPr>
          <p:nvPr>
            <p:ph type="body" sz="quarter" idx="10"/>
          </p:nvPr>
        </p:nvSpPr>
        <p:spPr>
          <a:xfrm>
            <a:off x="722313" y="1905000"/>
            <a:ext cx="8040688" cy="4395049"/>
          </a:xfrm>
        </p:spPr>
        <p:txBody>
          <a:bodyPr/>
          <a:lstStyle/>
          <a:p>
            <a:r>
              <a:rPr lang="en-US" sz="2400" dirty="0"/>
              <a:t>n</a:t>
            </a:r>
            <a:r>
              <a:rPr lang="en-US" sz="2400" dirty="0" smtClean="0"/>
              <a:t>amespace </a:t>
            </a:r>
            <a:r>
              <a:rPr lang="en-US" sz="2400" dirty="0" err="1" smtClean="0"/>
              <a:t>System.ComponentModel</a:t>
            </a:r>
            <a:endParaRPr lang="en-US" sz="2400" dirty="0" smtClean="0"/>
          </a:p>
          <a:p>
            <a:r>
              <a:rPr lang="en-US" sz="2400" dirty="0" smtClean="0"/>
              <a:t>{</a:t>
            </a:r>
          </a:p>
          <a:p>
            <a:r>
              <a:rPr lang="en-US" sz="2400" dirty="0"/>
              <a:t> </a:t>
            </a:r>
            <a:r>
              <a:rPr lang="en-US" sz="2400" dirty="0" smtClean="0"/>
              <a:t>  public interface </a:t>
            </a:r>
            <a:r>
              <a:rPr lang="en-US" sz="2400" dirty="0" err="1" smtClean="0"/>
              <a:t>INotifyDataErrorInfo</a:t>
            </a:r>
            <a:endParaRPr lang="en-US" sz="2400" dirty="0" smtClean="0"/>
          </a:p>
          <a:p>
            <a:r>
              <a:rPr lang="en-US" sz="2400" dirty="0"/>
              <a:t> </a:t>
            </a:r>
            <a:r>
              <a:rPr lang="en-US" sz="2400" dirty="0" smtClean="0"/>
              <a:t>  {</a:t>
            </a:r>
          </a:p>
          <a:p>
            <a:r>
              <a:rPr lang="en-US" sz="2400" dirty="0"/>
              <a:t> </a:t>
            </a:r>
            <a:r>
              <a:rPr lang="en-US" sz="2400" dirty="0" smtClean="0"/>
              <a:t>     event … </a:t>
            </a:r>
            <a:r>
              <a:rPr lang="en-US" sz="2400" dirty="0" err="1" smtClean="0"/>
              <a:t>ErrorsChanged</a:t>
            </a:r>
            <a:r>
              <a:rPr lang="en-US" sz="2400" dirty="0" smtClean="0"/>
              <a:t>;</a:t>
            </a:r>
          </a:p>
          <a:p>
            <a:r>
              <a:rPr lang="en-US" sz="2400" dirty="0"/>
              <a:t> </a:t>
            </a:r>
            <a:r>
              <a:rPr lang="en-US" sz="2400" dirty="0" smtClean="0"/>
              <a:t>     </a:t>
            </a:r>
            <a:r>
              <a:rPr lang="en-US" sz="2400" dirty="0" err="1" smtClean="0"/>
              <a:t>IEnumerable</a:t>
            </a:r>
            <a:r>
              <a:rPr lang="en-US" sz="2400" dirty="0" smtClean="0"/>
              <a:t> </a:t>
            </a:r>
            <a:r>
              <a:rPr lang="en-US" sz="2400" dirty="0" err="1" smtClean="0"/>
              <a:t>GetErrors</a:t>
            </a:r>
            <a:r>
              <a:rPr lang="en-US" sz="2400" dirty="0" smtClean="0"/>
              <a:t>(string);</a:t>
            </a:r>
          </a:p>
          <a:p>
            <a:r>
              <a:rPr lang="en-US" sz="2400" dirty="0"/>
              <a:t> </a:t>
            </a:r>
            <a:r>
              <a:rPr lang="en-US" sz="2400" dirty="0" smtClean="0"/>
              <a:t>     </a:t>
            </a:r>
            <a:r>
              <a:rPr lang="en-US" sz="2400" dirty="0" err="1" smtClean="0"/>
              <a:t>bool</a:t>
            </a:r>
            <a:r>
              <a:rPr lang="en-US" sz="2400" dirty="0" smtClean="0"/>
              <a:t> </a:t>
            </a:r>
            <a:r>
              <a:rPr lang="en-US" sz="2400" dirty="0" err="1" smtClean="0"/>
              <a:t>HasErrors</a:t>
            </a:r>
            <a:r>
              <a:rPr lang="en-US" sz="2400" dirty="0" smtClean="0"/>
              <a:t> { get; }</a:t>
            </a:r>
          </a:p>
          <a:p>
            <a:r>
              <a:rPr lang="en-US" sz="2400" dirty="0"/>
              <a:t> </a:t>
            </a:r>
            <a:r>
              <a:rPr lang="en-US" sz="2400" dirty="0" smtClean="0"/>
              <a:t>  }</a:t>
            </a:r>
          </a:p>
          <a:p>
            <a:r>
              <a:rPr lang="en-US" sz="2400" dirty="0" smtClean="0"/>
              <a:t>}</a:t>
            </a:r>
          </a:p>
          <a:p>
            <a:endParaRPr lang="en-US" sz="2400" dirty="0" smtClean="0"/>
          </a:p>
          <a:p>
            <a:r>
              <a:rPr lang="en-US" sz="2400" dirty="0" smtClean="0"/>
              <a:t>On Binding… </a:t>
            </a:r>
            <a:r>
              <a:rPr lang="en-US" sz="2400" dirty="0" err="1" smtClean="0"/>
              <a:t>Binding.ValidatesOnNotifyDataErrors</a:t>
            </a:r>
            <a:endParaRPr lang="en-US" sz="2400" dirty="0"/>
          </a:p>
        </p:txBody>
      </p:sp>
    </p:spTree>
    <p:extLst>
      <p:ext uri="{BB962C8B-B14F-4D97-AF65-F5344CB8AC3E}">
        <p14:creationId xmlns:p14="http://schemas.microsoft.com/office/powerpoint/2010/main" val="23588749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API</a:t>
            </a:r>
            <a:endParaRPr lang="en-US" dirty="0"/>
          </a:p>
        </p:txBody>
      </p:sp>
      <p:sp>
        <p:nvSpPr>
          <p:cNvPr id="3" name="Text Placeholder 2"/>
          <p:cNvSpPr>
            <a:spLocks noGrp="1"/>
          </p:cNvSpPr>
          <p:nvPr>
            <p:ph type="body" sz="quarter" idx="10"/>
          </p:nvPr>
        </p:nvSpPr>
        <p:spPr>
          <a:xfrm>
            <a:off x="722313" y="1905000"/>
            <a:ext cx="8040688" cy="4727448"/>
          </a:xfrm>
        </p:spPr>
        <p:txBody>
          <a:bodyPr/>
          <a:lstStyle/>
          <a:p>
            <a:r>
              <a:rPr lang="en-US" sz="2400" dirty="0"/>
              <a:t>n</a:t>
            </a:r>
            <a:r>
              <a:rPr lang="en-US" sz="2400" dirty="0" smtClean="0"/>
              <a:t>amespace </a:t>
            </a:r>
            <a:r>
              <a:rPr lang="en-US" sz="2400" dirty="0" err="1" smtClean="0"/>
              <a:t>System.Windows.Printing</a:t>
            </a:r>
            <a:endParaRPr lang="en-US" sz="2400" dirty="0" smtClean="0"/>
          </a:p>
          <a:p>
            <a:r>
              <a:rPr lang="en-US" sz="2400" dirty="0" smtClean="0"/>
              <a:t>{</a:t>
            </a:r>
          </a:p>
          <a:p>
            <a:r>
              <a:rPr lang="en-US" sz="2400" dirty="0"/>
              <a:t> </a:t>
            </a:r>
            <a:r>
              <a:rPr lang="en-US" sz="2400" dirty="0" smtClean="0"/>
              <a:t>  public class </a:t>
            </a:r>
            <a:r>
              <a:rPr lang="en-US" sz="2400" dirty="0" err="1" smtClean="0"/>
              <a:t>PrintDocument</a:t>
            </a:r>
            <a:endParaRPr lang="en-US" sz="2400" dirty="0" smtClean="0"/>
          </a:p>
          <a:p>
            <a:r>
              <a:rPr lang="en-US" sz="2400" dirty="0"/>
              <a:t> </a:t>
            </a:r>
            <a:r>
              <a:rPr lang="en-US" sz="2400" dirty="0" smtClean="0"/>
              <a:t>  {</a:t>
            </a:r>
          </a:p>
          <a:p>
            <a:r>
              <a:rPr lang="en-US" sz="2400" dirty="0"/>
              <a:t> </a:t>
            </a:r>
            <a:r>
              <a:rPr lang="en-US" sz="2400" dirty="0" smtClean="0"/>
              <a:t>     public event … </a:t>
            </a:r>
            <a:r>
              <a:rPr lang="en-US" sz="2400" dirty="0" err="1" smtClean="0"/>
              <a:t>StartPrint</a:t>
            </a:r>
            <a:r>
              <a:rPr lang="en-US" sz="2400" dirty="0" smtClean="0"/>
              <a:t>;</a:t>
            </a:r>
          </a:p>
          <a:p>
            <a:r>
              <a:rPr lang="en-US" sz="2400" dirty="0"/>
              <a:t> </a:t>
            </a:r>
            <a:r>
              <a:rPr lang="en-US" sz="2400" dirty="0" smtClean="0"/>
              <a:t>     public event … </a:t>
            </a:r>
            <a:r>
              <a:rPr lang="en-US" sz="2400" dirty="0" err="1" smtClean="0"/>
              <a:t>EndPrint</a:t>
            </a:r>
            <a:r>
              <a:rPr lang="en-US" sz="2400" dirty="0" smtClean="0"/>
              <a:t>;</a:t>
            </a:r>
          </a:p>
          <a:p>
            <a:r>
              <a:rPr lang="en-US" sz="2400" dirty="0"/>
              <a:t> </a:t>
            </a:r>
            <a:r>
              <a:rPr lang="en-US" sz="2400" dirty="0" smtClean="0"/>
              <a:t>     public event … </a:t>
            </a:r>
            <a:r>
              <a:rPr lang="en-US" sz="2400" dirty="0" err="1" smtClean="0"/>
              <a:t>PrintPage</a:t>
            </a:r>
            <a:r>
              <a:rPr lang="en-US" sz="2400" dirty="0" smtClean="0"/>
              <a:t>;</a:t>
            </a:r>
          </a:p>
          <a:p>
            <a:r>
              <a:rPr lang="en-US" sz="2400" dirty="0"/>
              <a:t> </a:t>
            </a:r>
            <a:r>
              <a:rPr lang="en-US" sz="2400" dirty="0" smtClean="0"/>
              <a:t>     public void Print();</a:t>
            </a:r>
            <a:br>
              <a:rPr lang="en-US" sz="2400" dirty="0" smtClean="0"/>
            </a:br>
            <a:r>
              <a:rPr lang="en-US" sz="2400" dirty="0" smtClean="0"/>
              <a:t>      </a:t>
            </a:r>
            <a:r>
              <a:rPr lang="en-US" sz="2400" dirty="0" smtClean="0">
                <a:solidFill>
                  <a:schemeClr val="accent2">
                    <a:lumMod val="75000"/>
                  </a:schemeClr>
                </a:solidFill>
              </a:rPr>
              <a:t>//call from user-initiated code</a:t>
            </a:r>
          </a:p>
          <a:p>
            <a:r>
              <a:rPr lang="en-US" sz="2400" dirty="0" smtClean="0">
                <a:solidFill>
                  <a:schemeClr val="accent2">
                    <a:lumMod val="75000"/>
                  </a:schemeClr>
                </a:solidFill>
              </a:rPr>
              <a:t>      //(e.g. a button click)</a:t>
            </a:r>
          </a:p>
          <a:p>
            <a:r>
              <a:rPr lang="en-US" sz="2400" dirty="0"/>
              <a:t> </a:t>
            </a:r>
            <a:r>
              <a:rPr lang="en-US" sz="2400" dirty="0" smtClean="0"/>
              <a:t>  }</a:t>
            </a:r>
          </a:p>
          <a:p>
            <a:r>
              <a:rPr lang="en-US" sz="2400" dirty="0"/>
              <a:t>}</a:t>
            </a:r>
          </a:p>
        </p:txBody>
      </p:sp>
    </p:spTree>
    <p:extLst>
      <p:ext uri="{BB962C8B-B14F-4D97-AF65-F5344CB8AC3E}">
        <p14:creationId xmlns:p14="http://schemas.microsoft.com/office/powerpoint/2010/main" val="20257662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What you saw in the demo…</a:t>
            </a:r>
            <a:endParaRPr lang="en-US" dirty="0"/>
          </a:p>
        </p:txBody>
      </p:sp>
      <p:sp>
        <p:nvSpPr>
          <p:cNvPr id="3" name="Text Placeholder 2"/>
          <p:cNvSpPr>
            <a:spLocks noGrp="1"/>
          </p:cNvSpPr>
          <p:nvPr>
            <p:ph type="body" sz="quarter" idx="10"/>
          </p:nvPr>
        </p:nvSpPr>
        <p:spPr>
          <a:xfrm>
            <a:off x="381000" y="1447799"/>
            <a:ext cx="8382000" cy="3373231"/>
          </a:xfrm>
        </p:spPr>
        <p:txBody>
          <a:bodyPr/>
          <a:lstStyle/>
          <a:p>
            <a:r>
              <a:rPr lang="en-US" dirty="0" smtClean="0"/>
              <a:t>Rapid </a:t>
            </a:r>
            <a:r>
              <a:rPr lang="en-US" dirty="0"/>
              <a:t>b</a:t>
            </a:r>
            <a:r>
              <a:rPr lang="en-US" dirty="0" smtClean="0"/>
              <a:t>usiness application development using Silverlight and Visual Studio 2010</a:t>
            </a:r>
          </a:p>
          <a:p>
            <a:r>
              <a:rPr lang="en-US" dirty="0" smtClean="0"/>
              <a:t>A large variety of Silverlight 4 features</a:t>
            </a:r>
          </a:p>
          <a:p>
            <a:pPr lvl="1"/>
            <a:r>
              <a:rPr lang="en-US" dirty="0" smtClean="0"/>
              <a:t>Enhancements and new features across the board</a:t>
            </a:r>
            <a:endParaRPr lang="en-US" dirty="0"/>
          </a:p>
          <a:p>
            <a:r>
              <a:rPr lang="en-US" dirty="0" smtClean="0"/>
              <a:t>Asynchronous </a:t>
            </a:r>
            <a:r>
              <a:rPr lang="en-US" dirty="0"/>
              <a:t>and highly flexible validation</a:t>
            </a:r>
          </a:p>
          <a:p>
            <a:r>
              <a:rPr lang="en-US" dirty="0" smtClean="0"/>
              <a:t>How print your data and take it with you</a:t>
            </a:r>
            <a:endParaRPr lang="en-US" dirty="0"/>
          </a:p>
        </p:txBody>
      </p:sp>
    </p:spTree>
    <p:extLst>
      <p:ext uri="{BB962C8B-B14F-4D97-AF65-F5344CB8AC3E}">
        <p14:creationId xmlns:p14="http://schemas.microsoft.com/office/powerpoint/2010/main" val="26306801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Business-related features!</a:t>
            </a:r>
            <a:endParaRPr lang="en-US" dirty="0"/>
          </a:p>
        </p:txBody>
      </p:sp>
      <p:sp>
        <p:nvSpPr>
          <p:cNvPr id="8" name="Text Placeholder 7"/>
          <p:cNvSpPr>
            <a:spLocks noGrp="1"/>
          </p:cNvSpPr>
          <p:nvPr>
            <p:ph type="body" idx="1"/>
          </p:nvPr>
        </p:nvSpPr>
        <p:spPr>
          <a:xfrm>
            <a:off x="381000" y="1253704"/>
            <a:ext cx="4114800" cy="346249"/>
          </a:xfrm>
        </p:spPr>
        <p:txBody>
          <a:bodyPr/>
          <a:lstStyle/>
          <a:p>
            <a:r>
              <a:rPr lang="en-US" dirty="0" smtClean="0"/>
              <a:t>Already in Silverlight</a:t>
            </a:r>
            <a:endParaRPr lang="en-US" dirty="0"/>
          </a:p>
        </p:txBody>
      </p:sp>
      <p:sp>
        <p:nvSpPr>
          <p:cNvPr id="9" name="Content Placeholder 8"/>
          <p:cNvSpPr>
            <a:spLocks noGrp="1"/>
          </p:cNvSpPr>
          <p:nvPr>
            <p:ph sz="half" idx="2"/>
          </p:nvPr>
        </p:nvSpPr>
        <p:spPr>
          <a:xfrm>
            <a:off x="380998" y="1732311"/>
            <a:ext cx="8305801" cy="4102662"/>
          </a:xfrm>
        </p:spPr>
        <p:txBody>
          <a:bodyPr/>
          <a:lstStyle/>
          <a:p>
            <a:r>
              <a:rPr lang="en-US" sz="2000" dirty="0" smtClean="0"/>
              <a:t>Exception-based validation</a:t>
            </a:r>
            <a:endParaRPr lang="en-US" sz="2000" dirty="0"/>
          </a:p>
          <a:p>
            <a:r>
              <a:rPr lang="en-US" sz="2000" dirty="0" smtClean="0"/>
              <a:t>Controls</a:t>
            </a:r>
          </a:p>
          <a:p>
            <a:pPr lvl="1"/>
            <a:r>
              <a:rPr lang="en-US" sz="1800" dirty="0" smtClean="0"/>
              <a:t>Standard forms controls (Button, </a:t>
            </a:r>
            <a:r>
              <a:rPr lang="en-US" sz="1800" dirty="0" err="1" smtClean="0"/>
              <a:t>TextBox</a:t>
            </a:r>
            <a:r>
              <a:rPr lang="en-US" sz="1800" dirty="0" smtClean="0"/>
              <a:t>, </a:t>
            </a:r>
            <a:r>
              <a:rPr lang="en-US" sz="1800" dirty="0" err="1" smtClean="0"/>
              <a:t>ListBox</a:t>
            </a:r>
            <a:r>
              <a:rPr lang="en-US" sz="1800" dirty="0" smtClean="0"/>
              <a:t>, etc.)</a:t>
            </a:r>
          </a:p>
          <a:p>
            <a:pPr lvl="1"/>
            <a:r>
              <a:rPr lang="en-US" sz="1800" dirty="0" err="1" smtClean="0"/>
              <a:t>ValidationSummary</a:t>
            </a:r>
            <a:endParaRPr lang="en-US" sz="1800" dirty="0" smtClean="0"/>
          </a:p>
          <a:p>
            <a:pPr lvl="1"/>
            <a:r>
              <a:rPr lang="en-US" sz="1800" dirty="0" smtClean="0"/>
              <a:t>Label</a:t>
            </a:r>
          </a:p>
          <a:p>
            <a:pPr lvl="1"/>
            <a:r>
              <a:rPr lang="en-US" sz="1800" dirty="0" err="1" smtClean="0"/>
              <a:t>DescriptionViewer</a:t>
            </a:r>
            <a:endParaRPr lang="en-US" sz="1800" dirty="0" smtClean="0"/>
          </a:p>
          <a:p>
            <a:pPr lvl="1"/>
            <a:r>
              <a:rPr lang="en-US" sz="1800" dirty="0" err="1"/>
              <a:t>DataGrid</a:t>
            </a:r>
            <a:endParaRPr lang="en-US" sz="1800" dirty="0" smtClean="0"/>
          </a:p>
          <a:p>
            <a:pPr lvl="1"/>
            <a:r>
              <a:rPr lang="en-US" sz="1800" dirty="0" err="1"/>
              <a:t>DataForm</a:t>
            </a:r>
            <a:endParaRPr lang="en-US" sz="1800" dirty="0"/>
          </a:p>
          <a:p>
            <a:pPr lvl="1"/>
            <a:r>
              <a:rPr lang="en-US" sz="1800" dirty="0" err="1" smtClean="0"/>
              <a:t>DataPager</a:t>
            </a:r>
            <a:endParaRPr lang="en-US" sz="1800" dirty="0"/>
          </a:p>
          <a:p>
            <a:r>
              <a:rPr lang="en-US" sz="2000" dirty="0" smtClean="0"/>
              <a:t>Navigation and Deep-linking</a:t>
            </a:r>
          </a:p>
          <a:p>
            <a:r>
              <a:rPr lang="en-US" sz="2000" dirty="0" err="1" smtClean="0"/>
              <a:t>ChildWindow</a:t>
            </a:r>
            <a:endParaRPr lang="en-US" sz="2000" dirty="0" smtClean="0"/>
          </a:p>
          <a:p>
            <a:r>
              <a:rPr lang="en-US" sz="2000" dirty="0" smtClean="0"/>
              <a:t>Charting</a:t>
            </a:r>
          </a:p>
          <a:p>
            <a:r>
              <a:rPr lang="en-US" sz="2000" dirty="0" smtClean="0"/>
              <a:t>Toolkit</a:t>
            </a:r>
            <a:endParaRPr lang="en-US" sz="2000" dirty="0"/>
          </a:p>
        </p:txBody>
      </p:sp>
      <p:sp>
        <p:nvSpPr>
          <p:cNvPr id="10" name="Text Placeholder 9"/>
          <p:cNvSpPr>
            <a:spLocks noGrp="1"/>
          </p:cNvSpPr>
          <p:nvPr>
            <p:ph type="body" sz="quarter" idx="3"/>
          </p:nvPr>
        </p:nvSpPr>
        <p:spPr>
          <a:xfrm>
            <a:off x="4645981" y="1253704"/>
            <a:ext cx="4117019" cy="346249"/>
          </a:xfrm>
        </p:spPr>
        <p:txBody>
          <a:bodyPr/>
          <a:lstStyle/>
          <a:p>
            <a:endParaRPr lang="en-US" dirty="0"/>
          </a:p>
        </p:txBody>
      </p:sp>
      <p:sp>
        <p:nvSpPr>
          <p:cNvPr id="11" name="Content Placeholder 10"/>
          <p:cNvSpPr>
            <a:spLocks noGrp="1"/>
          </p:cNvSpPr>
          <p:nvPr>
            <p:ph sz="quarter" idx="4"/>
          </p:nvPr>
        </p:nvSpPr>
        <p:spPr>
          <a:xfrm>
            <a:off x="4645026" y="1732311"/>
            <a:ext cx="4117974" cy="3323987"/>
          </a:xfrm>
        </p:spPr>
        <p:txBody>
          <a:bodyPr/>
          <a:lstStyle/>
          <a:p>
            <a:r>
              <a:rPr lang="en-US" sz="2000" dirty="0" err="1"/>
              <a:t>ICommand</a:t>
            </a:r>
            <a:r>
              <a:rPr lang="en-US" sz="2000" dirty="0"/>
              <a:t> Support</a:t>
            </a:r>
          </a:p>
          <a:p>
            <a:r>
              <a:rPr lang="en-US" sz="2000" dirty="0"/>
              <a:t>Selector support</a:t>
            </a:r>
          </a:p>
          <a:p>
            <a:r>
              <a:rPr lang="en-US" sz="2000" dirty="0"/>
              <a:t>Printing</a:t>
            </a:r>
          </a:p>
          <a:p>
            <a:r>
              <a:rPr lang="en-US" sz="2000" dirty="0"/>
              <a:t>Right-click support</a:t>
            </a:r>
          </a:p>
          <a:p>
            <a:r>
              <a:rPr lang="en-US" sz="2000" dirty="0"/>
              <a:t>Clipboard support</a:t>
            </a:r>
          </a:p>
          <a:p>
            <a:r>
              <a:rPr lang="en-US" sz="2000" dirty="0"/>
              <a:t>Drag/Drop</a:t>
            </a:r>
          </a:p>
          <a:p>
            <a:r>
              <a:rPr lang="en-US" sz="2000" dirty="0"/>
              <a:t>Rich Text</a:t>
            </a:r>
          </a:p>
          <a:p>
            <a:r>
              <a:rPr lang="en-US" sz="2000" dirty="0"/>
              <a:t>Webcam/Microphone support</a:t>
            </a:r>
          </a:p>
          <a:p>
            <a:r>
              <a:rPr lang="en-US" sz="2000" dirty="0"/>
              <a:t>Fluid Layout</a:t>
            </a:r>
          </a:p>
          <a:p>
            <a:r>
              <a:rPr lang="en-US" sz="2000" dirty="0"/>
              <a:t>And many more!</a:t>
            </a:r>
          </a:p>
        </p:txBody>
      </p:sp>
      <p:grpSp>
        <p:nvGrpSpPr>
          <p:cNvPr id="4" name="Group 3"/>
          <p:cNvGrpSpPr/>
          <p:nvPr/>
        </p:nvGrpSpPr>
        <p:grpSpPr>
          <a:xfrm>
            <a:off x="337504" y="1257053"/>
            <a:ext cx="4117974" cy="4818257"/>
            <a:chOff x="4797426" y="1406104"/>
            <a:chExt cx="4117974" cy="4818257"/>
          </a:xfrm>
        </p:grpSpPr>
        <p:sp>
          <p:nvSpPr>
            <p:cNvPr id="12" name="Text Placeholder 9"/>
            <p:cNvSpPr txBox="1">
              <a:spLocks/>
            </p:cNvSpPr>
            <p:nvPr/>
          </p:nvSpPr>
          <p:spPr>
            <a:xfrm>
              <a:off x="4798381" y="1406104"/>
              <a:ext cx="4117019" cy="346249"/>
            </a:xfrm>
            <a:prstGeom prst="rect">
              <a:avLst/>
            </a:prstGeom>
          </p:spPr>
          <p:txBody>
            <a:bodyPr vert="horz" wrap="square" lIns="0" tIns="0" rIns="0" bIns="0" rtlCol="0" anchor="b">
              <a:spAutoFit/>
            </a:bodyPr>
            <a:lstStyle>
              <a:lvl1pPr marL="0" indent="0" algn="l" defTabSz="914363" rtl="0" eaLnBrk="1" latinLnBrk="0" hangingPunct="1">
                <a:lnSpc>
                  <a:spcPct val="90000"/>
                </a:lnSpc>
                <a:spcBef>
                  <a:spcPts val="0"/>
                </a:spcBef>
                <a:buClr>
                  <a:srgbClr val="C3D69B"/>
                </a:buClr>
                <a:buSzPct val="90000"/>
                <a:buFont typeface="Segoe UI" pitchFamily="34" charset="0"/>
                <a:buNone/>
                <a:defRPr sz="2500" b="1" kern="1200">
                  <a:gradFill>
                    <a:gsLst>
                      <a:gs pos="0">
                        <a:schemeClr val="tx1"/>
                      </a:gs>
                      <a:gs pos="86000">
                        <a:schemeClr val="tx1"/>
                      </a:gs>
                    </a:gsLst>
                    <a:lin ang="5400000" scaled="0"/>
                  </a:gradFill>
                  <a:latin typeface="+mn-lt"/>
                  <a:ea typeface="+mn-ea"/>
                  <a:cs typeface="+mn-cs"/>
                </a:defRPr>
              </a:lvl1pPr>
              <a:lvl2pPr marL="457182" indent="0" algn="l" defTabSz="914363" rtl="0" eaLnBrk="1" latinLnBrk="0" hangingPunct="1">
                <a:lnSpc>
                  <a:spcPct val="90000"/>
                </a:lnSpc>
                <a:spcBef>
                  <a:spcPct val="20000"/>
                </a:spcBef>
                <a:buClr>
                  <a:srgbClr val="C3D69B"/>
                </a:buClr>
                <a:buSzPct val="90000"/>
                <a:buFont typeface="Segoe UI" pitchFamily="34" charset="0"/>
                <a:buNone/>
                <a:defRPr sz="2000" b="1" kern="1200">
                  <a:gradFill>
                    <a:gsLst>
                      <a:gs pos="0">
                        <a:schemeClr val="tx1"/>
                      </a:gs>
                      <a:gs pos="86000">
                        <a:schemeClr val="tx1"/>
                      </a:gs>
                    </a:gsLst>
                    <a:lin ang="5400000" scaled="0"/>
                  </a:gradFill>
                  <a:latin typeface="+mn-lt"/>
                  <a:ea typeface="+mn-ea"/>
                  <a:cs typeface="+mn-cs"/>
                </a:defRPr>
              </a:lvl2pPr>
              <a:lvl3pPr marL="914363" indent="0" algn="l" defTabSz="914363" rtl="0" eaLnBrk="1" latinLnBrk="0" hangingPunct="1">
                <a:lnSpc>
                  <a:spcPct val="90000"/>
                </a:lnSpc>
                <a:spcBef>
                  <a:spcPct val="20000"/>
                </a:spcBef>
                <a:buClr>
                  <a:srgbClr val="C3D69B"/>
                </a:buClr>
                <a:buSzPct val="90000"/>
                <a:buFont typeface="Segoe UI" pitchFamily="34" charset="0"/>
                <a:buNone/>
                <a:defRPr sz="1800" b="1" kern="1200">
                  <a:gradFill>
                    <a:gsLst>
                      <a:gs pos="0">
                        <a:schemeClr val="tx1"/>
                      </a:gs>
                      <a:gs pos="86000">
                        <a:schemeClr val="tx1"/>
                      </a:gs>
                    </a:gsLst>
                    <a:lin ang="5400000" scaled="0"/>
                  </a:gradFill>
                  <a:latin typeface="+mn-lt"/>
                  <a:ea typeface="+mn-ea"/>
                  <a:cs typeface="+mn-cs"/>
                </a:defRPr>
              </a:lvl3pPr>
              <a:lvl4pPr marL="1371545" indent="0" algn="l" defTabSz="914363" rtl="0" eaLnBrk="1" latinLnBrk="0" hangingPunct="1">
                <a:lnSpc>
                  <a:spcPct val="90000"/>
                </a:lnSpc>
                <a:spcBef>
                  <a:spcPct val="20000"/>
                </a:spcBef>
                <a:buClr>
                  <a:srgbClr val="C3D69B"/>
                </a:buClr>
                <a:buSzPct val="90000"/>
                <a:buFont typeface="Segoe UI" pitchFamily="34" charset="0"/>
                <a:buNone/>
                <a:defRPr sz="1600" b="1" kern="1200">
                  <a:gradFill>
                    <a:gsLst>
                      <a:gs pos="0">
                        <a:schemeClr val="tx1"/>
                      </a:gs>
                      <a:gs pos="86000">
                        <a:schemeClr val="tx1"/>
                      </a:gs>
                    </a:gsLst>
                    <a:lin ang="5400000" scaled="0"/>
                  </a:gradFill>
                  <a:latin typeface="+mn-lt"/>
                  <a:ea typeface="+mn-ea"/>
                  <a:cs typeface="+mn-cs"/>
                </a:defRPr>
              </a:lvl4pPr>
              <a:lvl5pPr marL="1828727" indent="0" algn="l" defTabSz="914363" rtl="0" eaLnBrk="1" latinLnBrk="0" hangingPunct="1">
                <a:lnSpc>
                  <a:spcPct val="90000"/>
                </a:lnSpc>
                <a:spcBef>
                  <a:spcPct val="20000"/>
                </a:spcBef>
                <a:buClr>
                  <a:srgbClr val="C3D69B"/>
                </a:buClr>
                <a:buSzPct val="90000"/>
                <a:buFont typeface="Segoe UI" pitchFamily="34" charset="0"/>
                <a:buNone/>
                <a:defRPr sz="1600" b="1" kern="1200">
                  <a:gradFill>
                    <a:gsLst>
                      <a:gs pos="0">
                        <a:schemeClr val="tx1"/>
                      </a:gs>
                      <a:gs pos="86000">
                        <a:schemeClr val="tx1"/>
                      </a:gs>
                    </a:gsLst>
                    <a:lin ang="5400000" scaled="0"/>
                  </a:gradFill>
                  <a:latin typeface="+mn-lt"/>
                  <a:ea typeface="+mn-ea"/>
                  <a:cs typeface="+mn-cs"/>
                </a:defRPr>
              </a:lvl5pPr>
              <a:lvl6pPr marL="2285909"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090"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272"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454"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New in SL4</a:t>
              </a:r>
              <a:endParaRPr lang="en-US" dirty="0"/>
            </a:p>
          </p:txBody>
        </p:sp>
        <p:sp>
          <p:nvSpPr>
            <p:cNvPr id="13" name="Content Placeholder 10"/>
            <p:cNvSpPr txBox="1">
              <a:spLocks/>
            </p:cNvSpPr>
            <p:nvPr/>
          </p:nvSpPr>
          <p:spPr>
            <a:xfrm>
              <a:off x="4797426" y="1884711"/>
              <a:ext cx="4117974" cy="4339650"/>
            </a:xfrm>
            <a:prstGeom prst="rect">
              <a:avLst/>
            </a:prstGeom>
          </p:spPr>
          <p:txBody>
            <a:bodyPr vert="horz" wrap="square" lIns="0" tIns="0" rIns="0" bIns="0" rtlCol="0">
              <a:spAutoFit/>
            </a:bodyPr>
            <a:lstStyle>
              <a:lvl1pPr marL="296321" indent="-296321" algn="l" defTabSz="914363" rtl="0" eaLnBrk="1" latinLnBrk="0" hangingPunct="1">
                <a:lnSpc>
                  <a:spcPct val="90000"/>
                </a:lnSpc>
                <a:spcBef>
                  <a:spcPct val="20000"/>
                </a:spcBef>
                <a:buClr>
                  <a:srgbClr val="C3D69B"/>
                </a:buClr>
                <a:buSzPct val="90000"/>
                <a:buFont typeface="Segoe UI" pitchFamily="34" charset="0"/>
                <a:buChar char="&gt;"/>
                <a:defRPr sz="2300" kern="1200">
                  <a:gradFill>
                    <a:gsLst>
                      <a:gs pos="0">
                        <a:schemeClr val="tx1"/>
                      </a:gs>
                      <a:gs pos="86000">
                        <a:schemeClr val="tx1"/>
                      </a:gs>
                    </a:gsLst>
                    <a:lin ang="5400000" scaled="0"/>
                  </a:gradFill>
                  <a:latin typeface="+mn-lt"/>
                  <a:ea typeface="+mn-ea"/>
                  <a:cs typeface="+mn-cs"/>
                </a:defRPr>
              </a:lvl1pPr>
              <a:lvl2pPr marL="570155" indent="-273833"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2pPr>
              <a:lvl3pPr marL="821499" indent="-244730" algn="l" defTabSz="914363" rtl="0" eaLnBrk="1" latinLnBrk="0" hangingPunct="1">
                <a:lnSpc>
                  <a:spcPct val="90000"/>
                </a:lnSpc>
                <a:spcBef>
                  <a:spcPct val="20000"/>
                </a:spcBef>
                <a:buClr>
                  <a:srgbClr val="C3D69B"/>
                </a:buClr>
                <a:buSzPct val="90000"/>
                <a:buFont typeface="Segoe UI" pitchFamily="34" charset="0"/>
                <a:buChar char="&gt;"/>
                <a:defRPr sz="1800" kern="1200">
                  <a:gradFill>
                    <a:gsLst>
                      <a:gs pos="0">
                        <a:schemeClr val="tx1"/>
                      </a:gs>
                      <a:gs pos="86000">
                        <a:schemeClr val="tx1"/>
                      </a:gs>
                    </a:gsLst>
                    <a:lin ang="5400000" scaled="0"/>
                  </a:gradFill>
                  <a:latin typeface="+mn-lt"/>
                  <a:ea typeface="+mn-ea"/>
                  <a:cs typeface="+mn-cs"/>
                </a:defRPr>
              </a:lvl3pPr>
              <a:lvl4pPr marL="1050354" indent="-236793" algn="l" defTabSz="914363" rtl="0" eaLnBrk="1" latinLnBrk="0" hangingPunct="1">
                <a:lnSpc>
                  <a:spcPct val="90000"/>
                </a:lnSpc>
                <a:spcBef>
                  <a:spcPct val="20000"/>
                </a:spcBef>
                <a:buClr>
                  <a:srgbClr val="C3D69B"/>
                </a:buClr>
                <a:buSzPct val="90000"/>
                <a:buFont typeface="Segoe UI" pitchFamily="34" charset="0"/>
                <a:buChar char="&gt;"/>
                <a:defRPr sz="1700" kern="1200">
                  <a:gradFill>
                    <a:gsLst>
                      <a:gs pos="0">
                        <a:schemeClr val="tx1"/>
                      </a:gs>
                      <a:gs pos="86000">
                        <a:schemeClr val="tx1"/>
                      </a:gs>
                    </a:gsLst>
                    <a:lin ang="5400000" scaled="0"/>
                  </a:gradFill>
                  <a:latin typeface="+mn-lt"/>
                  <a:ea typeface="+mn-ea"/>
                  <a:cs typeface="+mn-cs"/>
                </a:defRPr>
              </a:lvl4pPr>
              <a:lvl5pPr marL="1279210" indent="-220919" algn="l" defTabSz="914363" rtl="0" eaLnBrk="1" latinLnBrk="0" hangingPunct="1">
                <a:lnSpc>
                  <a:spcPct val="90000"/>
                </a:lnSpc>
                <a:spcBef>
                  <a:spcPct val="20000"/>
                </a:spcBef>
                <a:buClr>
                  <a:srgbClr val="C3D69B"/>
                </a:buClr>
                <a:buSzPct val="90000"/>
                <a:buFont typeface="Segoe UI" pitchFamily="34" charset="0"/>
                <a:buChar char="&gt;"/>
                <a:defRPr sz="17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000" dirty="0" smtClean="0"/>
                <a:t>Validation enhancements</a:t>
              </a:r>
            </a:p>
            <a:p>
              <a:pPr lvl="1"/>
              <a:r>
                <a:rPr lang="en-US" sz="1800" dirty="0" err="1" smtClean="0"/>
                <a:t>IDataErrorInfo</a:t>
              </a:r>
              <a:endParaRPr lang="en-US" sz="1800" dirty="0" smtClean="0"/>
            </a:p>
            <a:p>
              <a:pPr lvl="1"/>
              <a:r>
                <a:rPr lang="en-US" sz="1800" dirty="0" smtClean="0"/>
                <a:t>Asynchronous Validation support</a:t>
              </a:r>
            </a:p>
            <a:p>
              <a:r>
                <a:rPr lang="en-US" sz="2000" dirty="0" smtClean="0"/>
                <a:t>Binding enhancements</a:t>
              </a:r>
            </a:p>
            <a:p>
              <a:pPr lvl="1"/>
              <a:r>
                <a:rPr lang="en-US" sz="1800" dirty="0" smtClean="0"/>
                <a:t>Binding to string indexers</a:t>
              </a:r>
            </a:p>
            <a:p>
              <a:pPr lvl="1"/>
              <a:r>
                <a:rPr lang="en-US" sz="1800" dirty="0" err="1" smtClean="0"/>
                <a:t>StringFormat</a:t>
              </a:r>
              <a:endParaRPr lang="en-US" sz="1800" dirty="0" smtClean="0"/>
            </a:p>
            <a:p>
              <a:pPr lvl="1"/>
              <a:r>
                <a:rPr lang="en-US" sz="1800" dirty="0" err="1" smtClean="0"/>
                <a:t>TargetNullValue</a:t>
              </a:r>
              <a:endParaRPr lang="en-US" sz="1800" dirty="0" smtClean="0"/>
            </a:p>
            <a:p>
              <a:pPr lvl="1"/>
              <a:r>
                <a:rPr lang="en-US" sz="1800" dirty="0" err="1" smtClean="0"/>
                <a:t>FallbackValue</a:t>
              </a:r>
              <a:endParaRPr lang="en-US" sz="1800" dirty="0" smtClean="0"/>
            </a:p>
            <a:p>
              <a:pPr lvl="1"/>
              <a:r>
                <a:rPr lang="en-US" sz="1800" dirty="0" smtClean="0"/>
                <a:t>Bindings on </a:t>
              </a:r>
              <a:r>
                <a:rPr lang="en-US" sz="1800" dirty="0" err="1" smtClean="0"/>
                <a:t>DependencyObjects</a:t>
              </a:r>
              <a:endParaRPr lang="en-US" sz="1800" dirty="0" smtClean="0"/>
            </a:p>
            <a:p>
              <a:r>
                <a:rPr lang="en-US" sz="2000" dirty="0" err="1" smtClean="0"/>
                <a:t>CollectionViews</a:t>
              </a:r>
              <a:endParaRPr lang="en-US" sz="2000" dirty="0" smtClean="0"/>
            </a:p>
            <a:p>
              <a:pPr lvl="1"/>
              <a:r>
                <a:rPr lang="en-US" sz="1800" dirty="0" smtClean="0"/>
                <a:t>Support for Grouping/Editing</a:t>
              </a:r>
            </a:p>
            <a:p>
              <a:r>
                <a:rPr lang="en-US" sz="2000" dirty="0" err="1" smtClean="0"/>
                <a:t>DataGrid</a:t>
              </a:r>
              <a:r>
                <a:rPr lang="en-US" sz="2000" dirty="0" smtClean="0"/>
                <a:t> enhancements</a:t>
              </a:r>
            </a:p>
            <a:p>
              <a:pPr lvl="1"/>
              <a:r>
                <a:rPr lang="en-US" sz="1800" dirty="0" smtClean="0"/>
                <a:t>* Columns</a:t>
              </a:r>
            </a:p>
            <a:p>
              <a:pPr lvl="1"/>
              <a:r>
                <a:rPr lang="en-US" sz="1800" dirty="0" smtClean="0"/>
                <a:t>Copy/Paste support</a:t>
              </a:r>
            </a:p>
          </p:txBody>
        </p:sp>
      </p:grpSp>
    </p:spTree>
    <p:extLst>
      <p:ext uri="{BB962C8B-B14F-4D97-AF65-F5344CB8AC3E}">
        <p14:creationId xmlns:p14="http://schemas.microsoft.com/office/powerpoint/2010/main" val="51895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8"/>
                                        </p:tgtEl>
                                      </p:cBhvr>
                                    </p:animEffect>
                                    <p:anim calcmode="lin" valueType="num">
                                      <p:cBhvr>
                                        <p:cTn id="24" dur="1000"/>
                                        <p:tgtEl>
                                          <p:spTgt spid="8"/>
                                        </p:tgtEl>
                                        <p:attrNameLst>
                                          <p:attrName>ppt_x</p:attrName>
                                        </p:attrNameLst>
                                      </p:cBhvr>
                                      <p:tavLst>
                                        <p:tav tm="0">
                                          <p:val>
                                            <p:strVal val="ppt_x"/>
                                          </p:val>
                                        </p:tav>
                                        <p:tav tm="100000">
                                          <p:val>
                                            <p:strVal val="ppt_x"/>
                                          </p:val>
                                        </p:tav>
                                      </p:tavLst>
                                    </p:anim>
                                    <p:anim calcmode="lin" valueType="num">
                                      <p:cBhvr>
                                        <p:cTn id="25" dur="1000"/>
                                        <p:tgtEl>
                                          <p:spTgt spid="8"/>
                                        </p:tgtEl>
                                        <p:attrNameLst>
                                          <p:attrName>ppt_y</p:attrName>
                                        </p:attrNameLst>
                                      </p:cBhvr>
                                      <p:tavLst>
                                        <p:tav tm="0">
                                          <p:val>
                                            <p:strVal val="ppt_y"/>
                                          </p:val>
                                        </p:tav>
                                        <p:tav tm="100000">
                                          <p:val>
                                            <p:strVal val="ppt_y+.1"/>
                                          </p:val>
                                        </p:tav>
                                      </p:tavLst>
                                    </p:anim>
                                    <p:set>
                                      <p:cBhvr>
                                        <p:cTn id="26" dur="1" fill="hold">
                                          <p:stCondLst>
                                            <p:cond delay="999"/>
                                          </p:stCondLst>
                                        </p:cTn>
                                        <p:tgtEl>
                                          <p:spTgt spid="8"/>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sz="half" idx="1"/>
          </p:nvPr>
        </p:nvSpPr>
        <p:spPr>
          <a:xfrm>
            <a:off x="381000" y="1447799"/>
            <a:ext cx="4114800" cy="4364272"/>
          </a:xfrm>
        </p:spPr>
        <p:txBody>
          <a:bodyPr/>
          <a:lstStyle/>
          <a:p>
            <a:r>
              <a:rPr lang="en-US" dirty="0" smtClean="0"/>
              <a:t>Related Talks:</a:t>
            </a:r>
          </a:p>
          <a:p>
            <a:pPr lvl="1"/>
            <a:r>
              <a:rPr lang="en-US" dirty="0" smtClean="0"/>
              <a:t>Silverlight</a:t>
            </a:r>
          </a:p>
          <a:p>
            <a:pPr lvl="2"/>
            <a:r>
              <a:rPr lang="en-US" dirty="0" smtClean="0"/>
              <a:t>Microsoft </a:t>
            </a:r>
            <a:r>
              <a:rPr lang="en-US" dirty="0"/>
              <a:t>Silverlight Roadmap and Futures </a:t>
            </a:r>
            <a:r>
              <a:rPr lang="en-US" dirty="0" smtClean="0"/>
              <a:t>(CL01)</a:t>
            </a:r>
          </a:p>
          <a:p>
            <a:pPr lvl="2"/>
            <a:r>
              <a:rPr lang="en-US" dirty="0"/>
              <a:t>Networking and Web Services in Microsoft Silverlight </a:t>
            </a:r>
            <a:r>
              <a:rPr lang="en-US" dirty="0" smtClean="0"/>
              <a:t>(CL06</a:t>
            </a:r>
            <a:r>
              <a:rPr lang="en-US" dirty="0" smtClean="0"/>
              <a:t>)</a:t>
            </a:r>
          </a:p>
          <a:p>
            <a:pPr lvl="2"/>
            <a:r>
              <a:rPr lang="en-US" dirty="0"/>
              <a:t>Improving and Extending the Sandbox with Microsoft Silverlight </a:t>
            </a:r>
            <a:r>
              <a:rPr lang="en-US" dirty="0" smtClean="0"/>
              <a:t>4 (CL20)</a:t>
            </a:r>
            <a:endParaRPr lang="en-US" dirty="0" smtClean="0"/>
          </a:p>
          <a:p>
            <a:pPr lvl="2"/>
            <a:r>
              <a:rPr lang="en-US" dirty="0" smtClean="0"/>
              <a:t>Developing </a:t>
            </a:r>
            <a:r>
              <a:rPr lang="en-US" dirty="0"/>
              <a:t>Testable Silverlight Applications </a:t>
            </a:r>
            <a:r>
              <a:rPr lang="en-US" dirty="0" smtClean="0"/>
              <a:t> (CL32)</a:t>
            </a:r>
          </a:p>
        </p:txBody>
      </p:sp>
      <p:sp>
        <p:nvSpPr>
          <p:cNvPr id="6" name="Content Placeholder 5"/>
          <p:cNvSpPr>
            <a:spLocks noGrp="1"/>
          </p:cNvSpPr>
          <p:nvPr>
            <p:ph sz="half" idx="2"/>
          </p:nvPr>
        </p:nvSpPr>
        <p:spPr>
          <a:xfrm>
            <a:off x="4648200" y="1447799"/>
            <a:ext cx="4114800" cy="4936736"/>
          </a:xfrm>
        </p:spPr>
        <p:txBody>
          <a:bodyPr/>
          <a:lstStyle/>
          <a:p>
            <a:r>
              <a:rPr lang="en-US" dirty="0" smtClean="0"/>
              <a:t>More Related Talks:</a:t>
            </a:r>
          </a:p>
          <a:p>
            <a:pPr lvl="1"/>
            <a:r>
              <a:rPr lang="en-US" dirty="0"/>
              <a:t>RIA Services</a:t>
            </a:r>
          </a:p>
          <a:p>
            <a:pPr lvl="2"/>
            <a:r>
              <a:rPr lang="en-US" dirty="0"/>
              <a:t>Building Amazing Business Applications with Microsoft Silverlight and Microsoft .NET RIA Services (CL21)</a:t>
            </a:r>
          </a:p>
          <a:p>
            <a:pPr lvl="2"/>
            <a:r>
              <a:rPr lang="en-US" dirty="0"/>
              <a:t>Mastering Microsoft .NET RIA Services (CL07</a:t>
            </a:r>
            <a:r>
              <a:rPr lang="en-US" dirty="0" smtClean="0"/>
              <a:t>)</a:t>
            </a:r>
          </a:p>
          <a:p>
            <a:r>
              <a:rPr lang="en-US" dirty="0" smtClean="0"/>
              <a:t>Links</a:t>
            </a:r>
          </a:p>
          <a:p>
            <a:pPr lvl="1"/>
            <a:r>
              <a:rPr lang="en-US" dirty="0" smtClean="0"/>
              <a:t>Silverlight.net </a:t>
            </a:r>
            <a:r>
              <a:rPr lang="en-US" sz="1600" dirty="0" smtClean="0"/>
              <a:t>(</a:t>
            </a:r>
            <a:r>
              <a:rPr lang="en-US" sz="1600" dirty="0" smtClean="0">
                <a:hlinkClick r:id="rId3"/>
              </a:rPr>
              <a:t>http://www.silverlight.net</a:t>
            </a:r>
            <a:r>
              <a:rPr lang="en-US" sz="1600" dirty="0" smtClean="0"/>
              <a:t>)</a:t>
            </a:r>
          </a:p>
          <a:p>
            <a:pPr lvl="1"/>
            <a:r>
              <a:rPr lang="en-US" dirty="0" smtClean="0"/>
              <a:t>Silverlight Toolkit </a:t>
            </a:r>
            <a:r>
              <a:rPr lang="en-US" sz="1600" dirty="0" smtClean="0"/>
              <a:t>(</a:t>
            </a:r>
            <a:r>
              <a:rPr lang="en-US" sz="1600" dirty="0" smtClean="0">
                <a:hlinkClick r:id="rId4"/>
              </a:rPr>
              <a:t>http://silverlight.codeplex.com</a:t>
            </a:r>
            <a:r>
              <a:rPr lang="en-US" sz="1600" dirty="0" smtClean="0"/>
              <a:t>)</a:t>
            </a:r>
            <a:endParaRPr lang="en-US" sz="1800" dirty="0" smtClean="0"/>
          </a:p>
          <a:p>
            <a:pPr lvl="1"/>
            <a:r>
              <a:rPr lang="en-US" dirty="0" smtClean="0"/>
              <a:t>.NET RIA Services </a:t>
            </a:r>
            <a:r>
              <a:rPr lang="en-US" sz="1600" dirty="0" smtClean="0"/>
              <a:t>(</a:t>
            </a:r>
            <a:r>
              <a:rPr lang="en-US" sz="1600" dirty="0" smtClean="0">
                <a:hlinkClick r:id="rId5"/>
              </a:rPr>
              <a:t>http://www.silverlight.net/riaservices</a:t>
            </a:r>
            <a:r>
              <a:rPr lang="en-US" sz="1600" dirty="0" smtClean="0"/>
              <a:t>)</a:t>
            </a:r>
            <a:endParaRPr lang="en-US" sz="1600" dirty="0"/>
          </a:p>
        </p:txBody>
      </p:sp>
    </p:spTree>
    <p:extLst>
      <p:ext uri="{BB962C8B-B14F-4D97-AF65-F5344CB8AC3E}">
        <p14:creationId xmlns:p14="http://schemas.microsoft.com/office/powerpoint/2010/main" val="38055965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a:t>Silverlight 4 is ready for </a:t>
            </a:r>
            <a:r>
              <a:rPr lang="en-US" sz="3600" dirty="0" smtClean="0"/>
              <a:t>business</a:t>
            </a:r>
            <a:r>
              <a:rPr lang="en-US" sz="3600" dirty="0"/>
              <a:t/>
            </a:r>
            <a:br>
              <a:rPr lang="en-US" sz="3600" dirty="0"/>
            </a:br>
            <a:endParaRPr lang="en-US" sz="3600" dirty="0"/>
          </a:p>
        </p:txBody>
      </p:sp>
      <p:sp>
        <p:nvSpPr>
          <p:cNvPr id="6" name="Subtitle 5"/>
          <p:cNvSpPr>
            <a:spLocks noGrp="1"/>
          </p:cNvSpPr>
          <p:nvPr>
            <p:ph type="subTitle" idx="1"/>
          </p:nvPr>
        </p:nvSpPr>
        <p:spPr/>
        <p:txBody>
          <a:bodyPr/>
          <a:lstStyle/>
          <a:p>
            <a:r>
              <a:rPr lang="en-US" dirty="0" smtClean="0"/>
              <a:t>Build your rich LOB applications quickly and effectively using Silverlight!</a:t>
            </a:r>
            <a:endParaRPr lang="en-US" dirty="0"/>
          </a:p>
        </p:txBody>
      </p:sp>
      <p:sp>
        <p:nvSpPr>
          <p:cNvPr id="7" name="Text Placeholder 6"/>
          <p:cNvSpPr>
            <a:spLocks noGrp="1"/>
          </p:cNvSpPr>
          <p:nvPr>
            <p:ph type="body" sz="quarter" idx="10"/>
          </p:nvPr>
        </p:nvSpPr>
        <p:spPr/>
        <p:txBody>
          <a:bodyPr/>
          <a:lstStyle/>
          <a:p>
            <a:r>
              <a:rPr lang="en-US" dirty="0" smtClean="0"/>
              <a:t>Final thought…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086" y="2828925"/>
            <a:ext cx="2750614" cy="2400300"/>
          </a:xfrm>
          <a:prstGeom prst="rect">
            <a:avLst/>
          </a:prstGeom>
        </p:spPr>
      </p:pic>
    </p:spTree>
    <p:extLst>
      <p:ext uri="{BB962C8B-B14F-4D97-AF65-F5344CB8AC3E}">
        <p14:creationId xmlns:p14="http://schemas.microsoft.com/office/powerpoint/2010/main" val="15045429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t>
            </a:r>
            <a:r>
              <a:rPr lang="en-US" dirty="0" smtClean="0"/>
              <a:t>Line of Business Applications </a:t>
            </a:r>
            <a:r>
              <a:rPr lang="en-US" dirty="0" smtClean="0"/>
              <a:t>With Silverlight 4</a:t>
            </a:r>
            <a:endParaRPr lang="en-US" dirty="0"/>
          </a:p>
        </p:txBody>
      </p:sp>
      <p:sp>
        <p:nvSpPr>
          <p:cNvPr id="3" name="Subtitle 2"/>
          <p:cNvSpPr>
            <a:spLocks noGrp="1"/>
          </p:cNvSpPr>
          <p:nvPr>
            <p:ph type="subTitle" idx="1"/>
          </p:nvPr>
        </p:nvSpPr>
        <p:spPr/>
        <p:txBody>
          <a:bodyPr/>
          <a:lstStyle/>
          <a:p>
            <a:r>
              <a:rPr lang="en-US" dirty="0" smtClean="0"/>
              <a:t>David </a:t>
            </a:r>
            <a:r>
              <a:rPr lang="en-US" dirty="0" err="1" smtClean="0"/>
              <a:t>Eitan</a:t>
            </a:r>
            <a:r>
              <a:rPr lang="en-US" dirty="0" smtClean="0"/>
              <a:t> Poll</a:t>
            </a:r>
          </a:p>
          <a:p>
            <a:r>
              <a:rPr lang="en-US" dirty="0" smtClean="0"/>
              <a:t>Program Manager - Silverlight</a:t>
            </a:r>
          </a:p>
          <a:p>
            <a:r>
              <a:rPr lang="en-US" dirty="0" smtClean="0"/>
              <a:t>Microsoft Corporation</a:t>
            </a:r>
          </a:p>
          <a:p>
            <a:r>
              <a:rPr lang="en-US" dirty="0" smtClean="0">
                <a:hlinkClick r:id="rId3"/>
              </a:rPr>
              <a:t>http://www.davidpoll.com</a:t>
            </a:r>
            <a:endParaRPr lang="en-US" dirty="0"/>
          </a:p>
        </p:txBody>
      </p:sp>
      <p:sp>
        <p:nvSpPr>
          <p:cNvPr id="6" name="Text Placeholder 5"/>
          <p:cNvSpPr>
            <a:spLocks noGrp="1"/>
          </p:cNvSpPr>
          <p:nvPr>
            <p:ph type="body" sz="quarter" idx="10"/>
          </p:nvPr>
        </p:nvSpPr>
        <p:spPr>
          <a:xfrm>
            <a:off x="381000" y="323850"/>
            <a:ext cx="3048000" cy="553998"/>
          </a:xfrm>
        </p:spPr>
        <p:txBody>
          <a:bodyPr/>
          <a:lstStyle/>
          <a:p>
            <a:r>
              <a:rPr lang="en-US" dirty="0" smtClean="0"/>
              <a:t>Session Code: PDC09-CL19</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on Data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23902482"/>
              </p:ext>
            </p:extLst>
          </p:nvPr>
        </p:nvGraphicFramePr>
        <p:xfrm>
          <a:off x="381000" y="1628775"/>
          <a:ext cx="8382000" cy="360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585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722FCD9F-EAAF-4A43-9C7F-7A425F2F8599}"/>
                                            </p:graphicEl>
                                          </p:spTgt>
                                        </p:tgtEl>
                                        <p:attrNameLst>
                                          <p:attrName>style.visibility</p:attrName>
                                        </p:attrNameLst>
                                      </p:cBhvr>
                                      <p:to>
                                        <p:strVal val="visible"/>
                                      </p:to>
                                    </p:set>
                                    <p:animEffect transition="in" filter="fade">
                                      <p:cBhvr>
                                        <p:cTn id="7" dur="1000"/>
                                        <p:tgtEl>
                                          <p:spTgt spid="3">
                                            <p:graphicEl>
                                              <a:dgm id="{722FCD9F-EAAF-4A43-9C7F-7A425F2F8599}"/>
                                            </p:graphicEl>
                                          </p:spTgt>
                                        </p:tgtEl>
                                      </p:cBhvr>
                                    </p:animEffect>
                                    <p:anim calcmode="lin" valueType="num">
                                      <p:cBhvr>
                                        <p:cTn id="8" dur="1000" fill="hold"/>
                                        <p:tgtEl>
                                          <p:spTgt spid="3">
                                            <p:graphicEl>
                                              <a:dgm id="{722FCD9F-EAAF-4A43-9C7F-7A425F2F8599}"/>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722FCD9F-EAAF-4A43-9C7F-7A425F2F859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4D82010A-95DE-4404-AD6E-36722892050D}"/>
                                            </p:graphicEl>
                                          </p:spTgt>
                                        </p:tgtEl>
                                        <p:attrNameLst>
                                          <p:attrName>style.visibility</p:attrName>
                                        </p:attrNameLst>
                                      </p:cBhvr>
                                      <p:to>
                                        <p:strVal val="visible"/>
                                      </p:to>
                                    </p:set>
                                    <p:animEffect transition="in" filter="fade">
                                      <p:cBhvr>
                                        <p:cTn id="12" dur="1000"/>
                                        <p:tgtEl>
                                          <p:spTgt spid="3">
                                            <p:graphicEl>
                                              <a:dgm id="{4D82010A-95DE-4404-AD6E-36722892050D}"/>
                                            </p:graphicEl>
                                          </p:spTgt>
                                        </p:tgtEl>
                                      </p:cBhvr>
                                    </p:animEffect>
                                    <p:anim calcmode="lin" valueType="num">
                                      <p:cBhvr>
                                        <p:cTn id="13" dur="1000" fill="hold"/>
                                        <p:tgtEl>
                                          <p:spTgt spid="3">
                                            <p:graphicEl>
                                              <a:dgm id="{4D82010A-95DE-4404-AD6E-36722892050D}"/>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4D82010A-95DE-4404-AD6E-36722892050D}"/>
                                            </p:graphic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graphicEl>
                                              <a:dgm id="{A29E7E6A-83F5-49ED-B4AF-9A2F4B80977F}"/>
                                            </p:graphicEl>
                                          </p:spTgt>
                                        </p:tgtEl>
                                        <p:attrNameLst>
                                          <p:attrName>style.visibility</p:attrName>
                                        </p:attrNameLst>
                                      </p:cBhvr>
                                      <p:to>
                                        <p:strVal val="visible"/>
                                      </p:to>
                                    </p:set>
                                    <p:animEffect transition="in" filter="fade">
                                      <p:cBhvr>
                                        <p:cTn id="18" dur="1000"/>
                                        <p:tgtEl>
                                          <p:spTgt spid="3">
                                            <p:graphicEl>
                                              <a:dgm id="{A29E7E6A-83F5-49ED-B4AF-9A2F4B80977F}"/>
                                            </p:graphicEl>
                                          </p:spTgt>
                                        </p:tgtEl>
                                      </p:cBhvr>
                                    </p:animEffect>
                                    <p:anim calcmode="lin" valueType="num">
                                      <p:cBhvr>
                                        <p:cTn id="19" dur="1000" fill="hold"/>
                                        <p:tgtEl>
                                          <p:spTgt spid="3">
                                            <p:graphicEl>
                                              <a:dgm id="{A29E7E6A-83F5-49ED-B4AF-9A2F4B80977F}"/>
                                            </p:graphicEl>
                                          </p:spTgt>
                                        </p:tgtEl>
                                        <p:attrNameLst>
                                          <p:attrName>ppt_x</p:attrName>
                                        </p:attrNameLst>
                                      </p:cBhvr>
                                      <p:tavLst>
                                        <p:tav tm="0">
                                          <p:val>
                                            <p:strVal val="#ppt_x"/>
                                          </p:val>
                                        </p:tav>
                                        <p:tav tm="100000">
                                          <p:val>
                                            <p:strVal val="#ppt_x"/>
                                          </p:val>
                                        </p:tav>
                                      </p:tavLst>
                                    </p:anim>
                                    <p:anim calcmode="lin" valueType="num">
                                      <p:cBhvr>
                                        <p:cTn id="20" dur="1000" fill="hold"/>
                                        <p:tgtEl>
                                          <p:spTgt spid="3">
                                            <p:graphicEl>
                                              <a:dgm id="{A29E7E6A-83F5-49ED-B4AF-9A2F4B80977F}"/>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graphicEl>
                                              <a:dgm id="{2F8904AD-8AE9-4330-8877-48DE4E4DAE5D}"/>
                                            </p:graphicEl>
                                          </p:spTgt>
                                        </p:tgtEl>
                                        <p:attrNameLst>
                                          <p:attrName>style.visibility</p:attrName>
                                        </p:attrNameLst>
                                      </p:cBhvr>
                                      <p:to>
                                        <p:strVal val="visible"/>
                                      </p:to>
                                    </p:set>
                                    <p:animEffect transition="in" filter="fade">
                                      <p:cBhvr>
                                        <p:cTn id="23" dur="1000"/>
                                        <p:tgtEl>
                                          <p:spTgt spid="3">
                                            <p:graphicEl>
                                              <a:dgm id="{2F8904AD-8AE9-4330-8877-48DE4E4DAE5D}"/>
                                            </p:graphicEl>
                                          </p:spTgt>
                                        </p:tgtEl>
                                      </p:cBhvr>
                                    </p:animEffect>
                                    <p:anim calcmode="lin" valueType="num">
                                      <p:cBhvr>
                                        <p:cTn id="24" dur="1000" fill="hold"/>
                                        <p:tgtEl>
                                          <p:spTgt spid="3">
                                            <p:graphicEl>
                                              <a:dgm id="{2F8904AD-8AE9-4330-8877-48DE4E4DAE5D}"/>
                                            </p:graphicEl>
                                          </p:spTgt>
                                        </p:tgtEl>
                                        <p:attrNameLst>
                                          <p:attrName>ppt_x</p:attrName>
                                        </p:attrNameLst>
                                      </p:cBhvr>
                                      <p:tavLst>
                                        <p:tav tm="0">
                                          <p:val>
                                            <p:strVal val="#ppt_x"/>
                                          </p:val>
                                        </p:tav>
                                        <p:tav tm="100000">
                                          <p:val>
                                            <p:strVal val="#ppt_x"/>
                                          </p:val>
                                        </p:tav>
                                      </p:tavLst>
                                    </p:anim>
                                    <p:anim calcmode="lin" valueType="num">
                                      <p:cBhvr>
                                        <p:cTn id="25" dur="1000" fill="hold"/>
                                        <p:tgtEl>
                                          <p:spTgt spid="3">
                                            <p:graphicEl>
                                              <a:dgm id="{2F8904AD-8AE9-4330-8877-48DE4E4DAE5D}"/>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
                                            <p:graphicEl>
                                              <a:dgm id="{825EB589-3807-40FD-BEAF-8D709711E9B9}"/>
                                            </p:graphicEl>
                                          </p:spTgt>
                                        </p:tgtEl>
                                        <p:attrNameLst>
                                          <p:attrName>style.visibility</p:attrName>
                                        </p:attrNameLst>
                                      </p:cBhvr>
                                      <p:to>
                                        <p:strVal val="visible"/>
                                      </p:to>
                                    </p:set>
                                    <p:animEffect transition="in" filter="fade">
                                      <p:cBhvr>
                                        <p:cTn id="29" dur="1000"/>
                                        <p:tgtEl>
                                          <p:spTgt spid="3">
                                            <p:graphicEl>
                                              <a:dgm id="{825EB589-3807-40FD-BEAF-8D709711E9B9}"/>
                                            </p:graphicEl>
                                          </p:spTgt>
                                        </p:tgtEl>
                                      </p:cBhvr>
                                    </p:animEffect>
                                    <p:anim calcmode="lin" valueType="num">
                                      <p:cBhvr>
                                        <p:cTn id="30" dur="1000" fill="hold"/>
                                        <p:tgtEl>
                                          <p:spTgt spid="3">
                                            <p:graphicEl>
                                              <a:dgm id="{825EB589-3807-40FD-BEAF-8D709711E9B9}"/>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825EB589-3807-40FD-BEAF-8D709711E9B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graphicEl>
                                              <a:dgm id="{E40746DF-F7B8-48D2-9B76-867663A2045C}"/>
                                            </p:graphicEl>
                                          </p:spTgt>
                                        </p:tgtEl>
                                        <p:attrNameLst>
                                          <p:attrName>style.visibility</p:attrName>
                                        </p:attrNameLst>
                                      </p:cBhvr>
                                      <p:to>
                                        <p:strVal val="visible"/>
                                      </p:to>
                                    </p:set>
                                    <p:animEffect transition="in" filter="fade">
                                      <p:cBhvr>
                                        <p:cTn id="34" dur="1000"/>
                                        <p:tgtEl>
                                          <p:spTgt spid="3">
                                            <p:graphicEl>
                                              <a:dgm id="{E40746DF-F7B8-48D2-9B76-867663A2045C}"/>
                                            </p:graphicEl>
                                          </p:spTgt>
                                        </p:tgtEl>
                                      </p:cBhvr>
                                    </p:animEffect>
                                    <p:anim calcmode="lin" valueType="num">
                                      <p:cBhvr>
                                        <p:cTn id="35" dur="1000" fill="hold"/>
                                        <p:tgtEl>
                                          <p:spTgt spid="3">
                                            <p:graphicEl>
                                              <a:dgm id="{E40746DF-F7B8-48D2-9B76-867663A2045C}"/>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E40746DF-F7B8-48D2-9B76-867663A2045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413" y="1539219"/>
            <a:ext cx="4331175" cy="3779563"/>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551" y="3782095"/>
            <a:ext cx="1890078" cy="273071"/>
          </a:xfrm>
          <a:prstGeom prst="rect">
            <a:avLst/>
          </a:prstGeom>
          <a:ln>
            <a:noFill/>
          </a:ln>
          <a:effectLst>
            <a:outerShdw blurRad="292100" dist="139700" dir="2700000" algn="tl" rotWithShape="0">
              <a:srgbClr val="333333">
                <a:alpha val="65000"/>
              </a:srgbClr>
            </a:outerShdw>
          </a:effectLst>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306" y="3782095"/>
            <a:ext cx="1148176" cy="369463"/>
          </a:xfrm>
          <a:prstGeom prst="rect">
            <a:avLst/>
          </a:prstGeom>
          <a:ln>
            <a:noFill/>
          </a:ln>
          <a:effectLst>
            <a:outerShdw blurRad="292100" dist="139700" dir="2700000" algn="tl" rotWithShape="0">
              <a:srgbClr val="333333">
                <a:alpha val="65000"/>
              </a:srgbClr>
            </a:outerShdw>
          </a:effectLst>
        </p:spPr>
      </p:pic>
      <p:pic>
        <p:nvPicPr>
          <p:cNvPr id="15" name="Picture 1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478" y="5809230"/>
            <a:ext cx="3194083" cy="688043"/>
          </a:xfrm>
          <a:prstGeom prst="rect">
            <a:avLst/>
          </a:prstGeom>
          <a:ln>
            <a:noFill/>
          </a:ln>
          <a:effectLst>
            <a:outerShdw blurRad="292100" dist="139700" dir="2700000" algn="tl" rotWithShape="0">
              <a:srgbClr val="333333">
                <a:alpha val="65000"/>
              </a:srgbClr>
            </a:outerShdw>
          </a:effectLst>
        </p:spPr>
      </p:pic>
      <p:pic>
        <p:nvPicPr>
          <p:cNvPr id="18" name="Picture 17" descr="Screen Clipping"/>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193450" y="1567694"/>
            <a:ext cx="995848" cy="932696"/>
          </a:xfrm>
          <a:prstGeom prst="rect">
            <a:avLst/>
          </a:prstGeom>
          <a:ln>
            <a:noFill/>
          </a:ln>
          <a:effectLst>
            <a:outerShdw blurRad="292100" dist="139700" dir="2700000" algn="tl" rotWithShape="0">
              <a:srgbClr val="333333">
                <a:alpha val="65000"/>
              </a:srgbClr>
            </a:outerShdw>
          </a:effectLst>
        </p:spPr>
      </p:pic>
      <p:pic>
        <p:nvPicPr>
          <p:cNvPr id="21" name="Picture 2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7951" y="924312"/>
            <a:ext cx="1222600" cy="820483"/>
          </a:xfrm>
          <a:prstGeom prst="rect">
            <a:avLst/>
          </a:prstGeom>
          <a:ln>
            <a:noFill/>
          </a:ln>
          <a:effectLst>
            <a:outerShdw blurRad="292100" dist="139700" dir="2700000" algn="tl" rotWithShape="0">
              <a:srgbClr val="333333">
                <a:alpha val="65000"/>
              </a:srgbClr>
            </a:outerShdw>
          </a:effectLst>
        </p:spPr>
      </p:pic>
      <p:pic>
        <p:nvPicPr>
          <p:cNvPr id="24" name="Picture 23"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4788" y="3152548"/>
            <a:ext cx="1360440" cy="155672"/>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711" y="2238316"/>
            <a:ext cx="1129139" cy="174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7883" y="1334554"/>
            <a:ext cx="1757088" cy="1495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461" y="4752390"/>
            <a:ext cx="1856117" cy="1200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7883" y="4460469"/>
            <a:ext cx="1393356" cy="1044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6"/>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412" b="89412" l="8421" r="94737">
                        <a14:foregroundMark x1="14737" y1="21176" x2="46316" y2="35294"/>
                        <a14:foregroundMark x1="23158" y1="17647" x2="65263" y2="22353"/>
                        <a14:foregroundMark x1="69474" y1="80000" x2="83158" y2="76471"/>
                        <a14:foregroundMark x1="65263" y1="80000" x2="70526" y2="90588"/>
                        <a14:foregroundMark x1="78947" y1="60000" x2="86316" y2="57647"/>
                        <a14:foregroundMark x1="85263" y1="40000" x2="94737" y2="42353"/>
                        <a14:foregroundMark x1="49474" y1="63529" x2="8421" y2="27059"/>
                      </a14:backgroundRemoval>
                    </a14:imgEffect>
                  </a14:imgLayer>
                </a14:imgProps>
              </a:ext>
              <a:ext uri="{28A0092B-C50C-407E-A947-70E740481C1C}">
                <a14:useLocalDpi xmlns:a14="http://schemas.microsoft.com/office/drawing/2010/main" val="0"/>
              </a:ext>
            </a:extLst>
          </a:blip>
          <a:srcRect/>
          <a:stretch>
            <a:fillRect/>
          </a:stretch>
        </p:blipFill>
        <p:spPr bwMode="auto">
          <a:xfrm>
            <a:off x="7443152" y="5809230"/>
            <a:ext cx="904875" cy="80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8"/>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4000" b="97333" l="0" r="94681">
                        <a14:foregroundMark x1="51064" y1="28000" x2="86170" y2="57333"/>
                        <a14:foregroundMark x1="76596" y1="73333" x2="94681" y2="32000"/>
                        <a14:foregroundMark x1="80851" y1="82667" x2="30851" y2="73333"/>
                        <a14:foregroundMark x1="52128" y1="56000" x2="36170" y2="86667"/>
                        <a14:foregroundMark x1="54255" y1="25333" x2="34043" y2="2667"/>
                        <a14:foregroundMark x1="28723" y1="32000" x2="5319" y2="33333"/>
                        <a14:foregroundMark x1="29787" y1="53333" x2="12766" y2="65333"/>
                        <a14:foregroundMark x1="37234" y1="78667" x2="13830" y2="84000"/>
                        <a14:foregroundMark x1="28723" y1="58667" x2="10638" y2="84000"/>
                        <a14:foregroundMark x1="40426" y1="57333" x2="6383" y2="69333"/>
                        <a14:backgroundMark x1="0" y1="52000" x2="0" y2="80000"/>
                      </a14:backgroundRemoval>
                    </a14:imgEffect>
                  </a14:imgLayer>
                </a14:imgProps>
              </a:ext>
              <a:ext uri="{28A0092B-C50C-407E-A947-70E740481C1C}">
                <a14:useLocalDpi xmlns:a14="http://schemas.microsoft.com/office/drawing/2010/main" val="0"/>
              </a:ext>
            </a:extLst>
          </a:blip>
          <a:srcRect l="2302" t="2284"/>
          <a:stretch/>
        </p:blipFill>
        <p:spPr bwMode="auto">
          <a:xfrm>
            <a:off x="1170519" y="2803518"/>
            <a:ext cx="874745" cy="698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0" descr="C:\Users\dapoll\AppData\Local\Microsoft\Windows\Temporary Internet Files\Content.IE5\LKQSPZ64\00433098[1].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89298" y="863542"/>
            <a:ext cx="681323" cy="1045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43" name="Title 1042"/>
          <p:cNvSpPr>
            <a:spLocks noGrp="1"/>
          </p:cNvSpPr>
          <p:nvPr>
            <p:ph type="title"/>
          </p:nvPr>
        </p:nvSpPr>
        <p:spPr>
          <a:xfrm>
            <a:off x="381000" y="323850"/>
            <a:ext cx="8382000" cy="553998"/>
          </a:xfrm>
        </p:spPr>
        <p:txBody>
          <a:bodyPr/>
          <a:lstStyle/>
          <a:p>
            <a:r>
              <a:rPr lang="en-US" dirty="0" smtClean="0"/>
              <a:t>Just a few features in Silverlight…</a:t>
            </a:r>
            <a:endParaRPr lang="en-US" strike="sngStrike" dirty="0"/>
          </a:p>
        </p:txBody>
      </p:sp>
      <p:pic>
        <p:nvPicPr>
          <p:cNvPr id="1044" name="Picture 12"/>
          <p:cNvPicPr>
            <a:picLocks noChangeAspect="1" noChangeArrowheads="1"/>
          </p:cNvPicPr>
          <p:nvPr/>
        </p:nvPicPr>
        <p:blipFill rotWithShape="1">
          <a:blip r:embed="rId20">
            <a:extLst>
              <a:ext uri="{BEBA8EAE-BF5A-486C-A8C5-ECC9F3942E4B}">
                <a14:imgProps xmlns:a14="http://schemas.microsoft.com/office/drawing/2010/main">
                  <a14:imgLayer r:embed="rId21">
                    <a14:imgEffect>
                      <a14:backgroundRemoval t="5747" b="51727" l="10000" r="90000"/>
                    </a14:imgEffect>
                  </a14:imgLayer>
                </a14:imgProps>
              </a:ext>
              <a:ext uri="{28A0092B-C50C-407E-A947-70E740481C1C}">
                <a14:useLocalDpi xmlns:a14="http://schemas.microsoft.com/office/drawing/2010/main" val="0"/>
              </a:ext>
            </a:extLst>
          </a:blip>
          <a:srcRect t="-1" b="42526"/>
          <a:stretch/>
        </p:blipFill>
        <p:spPr bwMode="auto">
          <a:xfrm>
            <a:off x="988305" y="1385276"/>
            <a:ext cx="557212" cy="492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653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Effect transition="in" filter="fade">
                                      <p:cBhvr>
                                        <p:cTn id="9" dur="300"/>
                                        <p:tgtEl>
                                          <p:spTgt spid="8"/>
                                        </p:tgtEl>
                                      </p:cBhvr>
                                    </p:animEffect>
                                  </p:childTnLst>
                                </p:cTn>
                              </p:par>
                            </p:childTnLst>
                          </p:cTn>
                        </p:par>
                        <p:par>
                          <p:cTn id="10" fill="hold">
                            <p:stCondLst>
                              <p:cond delay="3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3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300"/>
                                        <p:tgtEl>
                                          <p:spTgt spid="15"/>
                                        </p:tgtEl>
                                      </p:cBhvr>
                                    </p:animEffect>
                                    <p:anim calcmode="lin" valueType="num">
                                      <p:cBhvr>
                                        <p:cTn id="20" dur="300" fill="hold"/>
                                        <p:tgtEl>
                                          <p:spTgt spid="15"/>
                                        </p:tgtEl>
                                        <p:attrNameLst>
                                          <p:attrName>ppt_x</p:attrName>
                                        </p:attrNameLst>
                                      </p:cBhvr>
                                      <p:tavLst>
                                        <p:tav tm="0">
                                          <p:val>
                                            <p:strVal val="#ppt_x"/>
                                          </p:val>
                                        </p:tav>
                                        <p:tav tm="100000">
                                          <p:val>
                                            <p:strVal val="#ppt_x"/>
                                          </p:val>
                                        </p:tav>
                                      </p:tavLst>
                                    </p:anim>
                                    <p:anim calcmode="lin" valueType="num">
                                      <p:cBhvr>
                                        <p:cTn id="21" dur="3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300" fill="hold"/>
                                        <p:tgtEl>
                                          <p:spTgt spid="18"/>
                                        </p:tgtEl>
                                        <p:attrNameLst>
                                          <p:attrName>ppt_w</p:attrName>
                                        </p:attrNameLst>
                                      </p:cBhvr>
                                      <p:tavLst>
                                        <p:tav tm="0">
                                          <p:val>
                                            <p:fltVal val="0"/>
                                          </p:val>
                                        </p:tav>
                                        <p:tav tm="100000">
                                          <p:val>
                                            <p:strVal val="#ppt_w"/>
                                          </p:val>
                                        </p:tav>
                                      </p:tavLst>
                                    </p:anim>
                                    <p:anim calcmode="lin" valueType="num">
                                      <p:cBhvr>
                                        <p:cTn id="26" dur="300" fill="hold"/>
                                        <p:tgtEl>
                                          <p:spTgt spid="18"/>
                                        </p:tgtEl>
                                        <p:attrNameLst>
                                          <p:attrName>ppt_h</p:attrName>
                                        </p:attrNameLst>
                                      </p:cBhvr>
                                      <p:tavLst>
                                        <p:tav tm="0">
                                          <p:val>
                                            <p:fltVal val="0"/>
                                          </p:val>
                                        </p:tav>
                                        <p:tav tm="100000">
                                          <p:val>
                                            <p:strVal val="#ppt_h"/>
                                          </p:val>
                                        </p:tav>
                                      </p:tavLst>
                                    </p:anim>
                                    <p:animEffect transition="in" filter="fade">
                                      <p:cBhvr>
                                        <p:cTn id="27" dur="300"/>
                                        <p:tgtEl>
                                          <p:spTgt spid="18"/>
                                        </p:tgtEl>
                                      </p:cBhvr>
                                    </p:animEffect>
                                  </p:childTnLst>
                                </p:cTn>
                              </p:par>
                            </p:childTnLst>
                          </p:cTn>
                        </p:par>
                        <p:par>
                          <p:cTn id="28" fill="hold">
                            <p:stCondLst>
                              <p:cond delay="12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300"/>
                                        <p:tgtEl>
                                          <p:spTgt spid="21"/>
                                        </p:tgtEl>
                                      </p:cBhvr>
                                    </p:animEffect>
                                    <p:anim calcmode="lin" valueType="num">
                                      <p:cBhvr>
                                        <p:cTn id="32" dur="300" fill="hold"/>
                                        <p:tgtEl>
                                          <p:spTgt spid="21"/>
                                        </p:tgtEl>
                                        <p:attrNameLst>
                                          <p:attrName>ppt_x</p:attrName>
                                        </p:attrNameLst>
                                      </p:cBhvr>
                                      <p:tavLst>
                                        <p:tav tm="0">
                                          <p:val>
                                            <p:strVal val="#ppt_x"/>
                                          </p:val>
                                        </p:tav>
                                        <p:tav tm="100000">
                                          <p:val>
                                            <p:strVal val="#ppt_x"/>
                                          </p:val>
                                        </p:tav>
                                      </p:tavLst>
                                    </p:anim>
                                    <p:anim calcmode="lin" valueType="num">
                                      <p:cBhvr>
                                        <p:cTn id="33" dur="3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300" fill="hold"/>
                                        <p:tgtEl>
                                          <p:spTgt spid="24"/>
                                        </p:tgtEl>
                                        <p:attrNameLst>
                                          <p:attrName>ppt_w</p:attrName>
                                        </p:attrNameLst>
                                      </p:cBhvr>
                                      <p:tavLst>
                                        <p:tav tm="0">
                                          <p:val>
                                            <p:fltVal val="0"/>
                                          </p:val>
                                        </p:tav>
                                        <p:tav tm="100000">
                                          <p:val>
                                            <p:strVal val="#ppt_w"/>
                                          </p:val>
                                        </p:tav>
                                      </p:tavLst>
                                    </p:anim>
                                    <p:anim calcmode="lin" valueType="num">
                                      <p:cBhvr>
                                        <p:cTn id="38" dur="300" fill="hold"/>
                                        <p:tgtEl>
                                          <p:spTgt spid="24"/>
                                        </p:tgtEl>
                                        <p:attrNameLst>
                                          <p:attrName>ppt_h</p:attrName>
                                        </p:attrNameLst>
                                      </p:cBhvr>
                                      <p:tavLst>
                                        <p:tav tm="0">
                                          <p:val>
                                            <p:fltVal val="0"/>
                                          </p:val>
                                        </p:tav>
                                        <p:tav tm="100000">
                                          <p:val>
                                            <p:strVal val="#ppt_h"/>
                                          </p:val>
                                        </p:tav>
                                      </p:tavLst>
                                    </p:anim>
                                    <p:animEffect transition="in" filter="fade">
                                      <p:cBhvr>
                                        <p:cTn id="39" dur="300"/>
                                        <p:tgtEl>
                                          <p:spTgt spid="24"/>
                                        </p:tgtEl>
                                      </p:cBhvr>
                                    </p:animEffect>
                                  </p:childTnLst>
                                </p:cTn>
                              </p:par>
                            </p:childTnLst>
                          </p:cTn>
                        </p:par>
                        <p:par>
                          <p:cTn id="40" fill="hold">
                            <p:stCondLst>
                              <p:cond delay="1800"/>
                            </p:stCondLst>
                            <p:childTnLst>
                              <p:par>
                                <p:cTn id="41" presetID="42" presetClass="entr" presetSubtype="0" fill="hold" nodeType="after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300"/>
                                        <p:tgtEl>
                                          <p:spTgt spid="1026"/>
                                        </p:tgtEl>
                                      </p:cBhvr>
                                    </p:animEffect>
                                    <p:anim calcmode="lin" valueType="num">
                                      <p:cBhvr>
                                        <p:cTn id="44" dur="300" fill="hold"/>
                                        <p:tgtEl>
                                          <p:spTgt spid="1026"/>
                                        </p:tgtEl>
                                        <p:attrNameLst>
                                          <p:attrName>ppt_x</p:attrName>
                                        </p:attrNameLst>
                                      </p:cBhvr>
                                      <p:tavLst>
                                        <p:tav tm="0">
                                          <p:val>
                                            <p:strVal val="#ppt_x"/>
                                          </p:val>
                                        </p:tav>
                                        <p:tav tm="100000">
                                          <p:val>
                                            <p:strVal val="#ppt_x"/>
                                          </p:val>
                                        </p:tav>
                                      </p:tavLst>
                                    </p:anim>
                                    <p:anim calcmode="lin" valueType="num">
                                      <p:cBhvr>
                                        <p:cTn id="45" dur="300" fill="hold"/>
                                        <p:tgtEl>
                                          <p:spTgt spid="1026"/>
                                        </p:tgtEl>
                                        <p:attrNameLst>
                                          <p:attrName>ppt_y</p:attrName>
                                        </p:attrNameLst>
                                      </p:cBhvr>
                                      <p:tavLst>
                                        <p:tav tm="0">
                                          <p:val>
                                            <p:strVal val="#ppt_y+.1"/>
                                          </p:val>
                                        </p:tav>
                                        <p:tav tm="100000">
                                          <p:val>
                                            <p:strVal val="#ppt_y"/>
                                          </p:val>
                                        </p:tav>
                                      </p:tavLst>
                                    </p:anim>
                                  </p:childTnLst>
                                </p:cTn>
                              </p:par>
                            </p:childTnLst>
                          </p:cTn>
                        </p:par>
                        <p:par>
                          <p:cTn id="46" fill="hold">
                            <p:stCondLst>
                              <p:cond delay="2100"/>
                            </p:stCondLst>
                            <p:childTnLst>
                              <p:par>
                                <p:cTn id="47" presetID="53" presetClass="entr" presetSubtype="16" fill="hold" nodeType="after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300" fill="hold"/>
                                        <p:tgtEl>
                                          <p:spTgt spid="1027"/>
                                        </p:tgtEl>
                                        <p:attrNameLst>
                                          <p:attrName>ppt_w</p:attrName>
                                        </p:attrNameLst>
                                      </p:cBhvr>
                                      <p:tavLst>
                                        <p:tav tm="0">
                                          <p:val>
                                            <p:fltVal val="0"/>
                                          </p:val>
                                        </p:tav>
                                        <p:tav tm="100000">
                                          <p:val>
                                            <p:strVal val="#ppt_w"/>
                                          </p:val>
                                        </p:tav>
                                      </p:tavLst>
                                    </p:anim>
                                    <p:anim calcmode="lin" valueType="num">
                                      <p:cBhvr>
                                        <p:cTn id="50" dur="300" fill="hold"/>
                                        <p:tgtEl>
                                          <p:spTgt spid="1027"/>
                                        </p:tgtEl>
                                        <p:attrNameLst>
                                          <p:attrName>ppt_h</p:attrName>
                                        </p:attrNameLst>
                                      </p:cBhvr>
                                      <p:tavLst>
                                        <p:tav tm="0">
                                          <p:val>
                                            <p:fltVal val="0"/>
                                          </p:val>
                                        </p:tav>
                                        <p:tav tm="100000">
                                          <p:val>
                                            <p:strVal val="#ppt_h"/>
                                          </p:val>
                                        </p:tav>
                                      </p:tavLst>
                                    </p:anim>
                                    <p:animEffect transition="in" filter="fade">
                                      <p:cBhvr>
                                        <p:cTn id="51" dur="300"/>
                                        <p:tgtEl>
                                          <p:spTgt spid="1027"/>
                                        </p:tgtEl>
                                      </p:cBhvr>
                                    </p:animEffect>
                                  </p:childTnLst>
                                </p:cTn>
                              </p:par>
                            </p:childTnLst>
                          </p:cTn>
                        </p:par>
                        <p:par>
                          <p:cTn id="52" fill="hold">
                            <p:stCondLst>
                              <p:cond delay="2400"/>
                            </p:stCondLst>
                            <p:childTnLst>
                              <p:par>
                                <p:cTn id="53" presetID="53" presetClass="entr" presetSubtype="16" fill="hold" nodeType="after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300" fill="hold"/>
                                        <p:tgtEl>
                                          <p:spTgt spid="1028"/>
                                        </p:tgtEl>
                                        <p:attrNameLst>
                                          <p:attrName>ppt_w</p:attrName>
                                        </p:attrNameLst>
                                      </p:cBhvr>
                                      <p:tavLst>
                                        <p:tav tm="0">
                                          <p:val>
                                            <p:fltVal val="0"/>
                                          </p:val>
                                        </p:tav>
                                        <p:tav tm="100000">
                                          <p:val>
                                            <p:strVal val="#ppt_w"/>
                                          </p:val>
                                        </p:tav>
                                      </p:tavLst>
                                    </p:anim>
                                    <p:anim calcmode="lin" valueType="num">
                                      <p:cBhvr>
                                        <p:cTn id="56" dur="300" fill="hold"/>
                                        <p:tgtEl>
                                          <p:spTgt spid="1028"/>
                                        </p:tgtEl>
                                        <p:attrNameLst>
                                          <p:attrName>ppt_h</p:attrName>
                                        </p:attrNameLst>
                                      </p:cBhvr>
                                      <p:tavLst>
                                        <p:tav tm="0">
                                          <p:val>
                                            <p:fltVal val="0"/>
                                          </p:val>
                                        </p:tav>
                                        <p:tav tm="100000">
                                          <p:val>
                                            <p:strVal val="#ppt_h"/>
                                          </p:val>
                                        </p:tav>
                                      </p:tavLst>
                                    </p:anim>
                                    <p:animEffect transition="in" filter="fade">
                                      <p:cBhvr>
                                        <p:cTn id="57" dur="300"/>
                                        <p:tgtEl>
                                          <p:spTgt spid="1028"/>
                                        </p:tgtEl>
                                      </p:cBhvr>
                                    </p:animEffect>
                                  </p:childTnLst>
                                </p:cTn>
                              </p:par>
                            </p:childTnLst>
                          </p:cTn>
                        </p:par>
                        <p:par>
                          <p:cTn id="58" fill="hold">
                            <p:stCondLst>
                              <p:cond delay="2700"/>
                            </p:stCondLst>
                            <p:childTnLst>
                              <p:par>
                                <p:cTn id="59" presetID="42" presetClass="entr" presetSubtype="0" fill="hold" nodeType="after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300"/>
                                        <p:tgtEl>
                                          <p:spTgt spid="1029"/>
                                        </p:tgtEl>
                                      </p:cBhvr>
                                    </p:animEffect>
                                    <p:anim calcmode="lin" valueType="num">
                                      <p:cBhvr>
                                        <p:cTn id="62" dur="300" fill="hold"/>
                                        <p:tgtEl>
                                          <p:spTgt spid="1029"/>
                                        </p:tgtEl>
                                        <p:attrNameLst>
                                          <p:attrName>ppt_x</p:attrName>
                                        </p:attrNameLst>
                                      </p:cBhvr>
                                      <p:tavLst>
                                        <p:tav tm="0">
                                          <p:val>
                                            <p:strVal val="#ppt_x"/>
                                          </p:val>
                                        </p:tav>
                                        <p:tav tm="100000">
                                          <p:val>
                                            <p:strVal val="#ppt_x"/>
                                          </p:val>
                                        </p:tav>
                                      </p:tavLst>
                                    </p:anim>
                                    <p:anim calcmode="lin" valueType="num">
                                      <p:cBhvr>
                                        <p:cTn id="63" dur="300" fill="hold"/>
                                        <p:tgtEl>
                                          <p:spTgt spid="102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1031"/>
                                        </p:tgtEl>
                                        <p:attrNameLst>
                                          <p:attrName>style.visibility</p:attrName>
                                        </p:attrNameLst>
                                      </p:cBhvr>
                                      <p:to>
                                        <p:strVal val="visible"/>
                                      </p:to>
                                    </p:set>
                                    <p:anim calcmode="lin" valueType="num">
                                      <p:cBhvr>
                                        <p:cTn id="67" dur="300" fill="hold"/>
                                        <p:tgtEl>
                                          <p:spTgt spid="1031"/>
                                        </p:tgtEl>
                                        <p:attrNameLst>
                                          <p:attrName>ppt_w</p:attrName>
                                        </p:attrNameLst>
                                      </p:cBhvr>
                                      <p:tavLst>
                                        <p:tav tm="0">
                                          <p:val>
                                            <p:fltVal val="0"/>
                                          </p:val>
                                        </p:tav>
                                        <p:tav tm="100000">
                                          <p:val>
                                            <p:strVal val="#ppt_w"/>
                                          </p:val>
                                        </p:tav>
                                      </p:tavLst>
                                    </p:anim>
                                    <p:anim calcmode="lin" valueType="num">
                                      <p:cBhvr>
                                        <p:cTn id="68" dur="300" fill="hold"/>
                                        <p:tgtEl>
                                          <p:spTgt spid="1031"/>
                                        </p:tgtEl>
                                        <p:attrNameLst>
                                          <p:attrName>ppt_h</p:attrName>
                                        </p:attrNameLst>
                                      </p:cBhvr>
                                      <p:tavLst>
                                        <p:tav tm="0">
                                          <p:val>
                                            <p:fltVal val="0"/>
                                          </p:val>
                                        </p:tav>
                                        <p:tav tm="100000">
                                          <p:val>
                                            <p:strVal val="#ppt_h"/>
                                          </p:val>
                                        </p:tav>
                                      </p:tavLst>
                                    </p:anim>
                                    <p:animEffect transition="in" filter="fade">
                                      <p:cBhvr>
                                        <p:cTn id="69" dur="300"/>
                                        <p:tgtEl>
                                          <p:spTgt spid="1031"/>
                                        </p:tgtEl>
                                      </p:cBhvr>
                                    </p:animEffect>
                                  </p:childTnLst>
                                </p:cTn>
                              </p:par>
                            </p:childTnLst>
                          </p:cTn>
                        </p:par>
                        <p:par>
                          <p:cTn id="70" fill="hold">
                            <p:stCondLst>
                              <p:cond delay="3300"/>
                            </p:stCondLst>
                            <p:childTnLst>
                              <p:par>
                                <p:cTn id="71" presetID="53" presetClass="entr" presetSubtype="16" fill="hold" nodeType="afterEffect">
                                  <p:stCondLst>
                                    <p:cond delay="0"/>
                                  </p:stCondLst>
                                  <p:childTnLst>
                                    <p:set>
                                      <p:cBhvr>
                                        <p:cTn id="72" dur="1" fill="hold">
                                          <p:stCondLst>
                                            <p:cond delay="0"/>
                                          </p:stCondLst>
                                        </p:cTn>
                                        <p:tgtEl>
                                          <p:spTgt spid="1034"/>
                                        </p:tgtEl>
                                        <p:attrNameLst>
                                          <p:attrName>style.visibility</p:attrName>
                                        </p:attrNameLst>
                                      </p:cBhvr>
                                      <p:to>
                                        <p:strVal val="visible"/>
                                      </p:to>
                                    </p:set>
                                    <p:anim calcmode="lin" valueType="num">
                                      <p:cBhvr>
                                        <p:cTn id="73" dur="300" fill="hold"/>
                                        <p:tgtEl>
                                          <p:spTgt spid="1034"/>
                                        </p:tgtEl>
                                        <p:attrNameLst>
                                          <p:attrName>ppt_w</p:attrName>
                                        </p:attrNameLst>
                                      </p:cBhvr>
                                      <p:tavLst>
                                        <p:tav tm="0">
                                          <p:val>
                                            <p:fltVal val="0"/>
                                          </p:val>
                                        </p:tav>
                                        <p:tav tm="100000">
                                          <p:val>
                                            <p:strVal val="#ppt_w"/>
                                          </p:val>
                                        </p:tav>
                                      </p:tavLst>
                                    </p:anim>
                                    <p:anim calcmode="lin" valueType="num">
                                      <p:cBhvr>
                                        <p:cTn id="74" dur="300" fill="hold"/>
                                        <p:tgtEl>
                                          <p:spTgt spid="1034"/>
                                        </p:tgtEl>
                                        <p:attrNameLst>
                                          <p:attrName>ppt_h</p:attrName>
                                        </p:attrNameLst>
                                      </p:cBhvr>
                                      <p:tavLst>
                                        <p:tav tm="0">
                                          <p:val>
                                            <p:fltVal val="0"/>
                                          </p:val>
                                        </p:tav>
                                        <p:tav tm="100000">
                                          <p:val>
                                            <p:strVal val="#ppt_h"/>
                                          </p:val>
                                        </p:tav>
                                      </p:tavLst>
                                    </p:anim>
                                    <p:animEffect transition="in" filter="fade">
                                      <p:cBhvr>
                                        <p:cTn id="75" dur="300"/>
                                        <p:tgtEl>
                                          <p:spTgt spid="1034"/>
                                        </p:tgtEl>
                                      </p:cBhvr>
                                    </p:animEffect>
                                  </p:childTnLst>
                                </p:cTn>
                              </p:par>
                            </p:childTnLst>
                          </p:cTn>
                        </p:par>
                        <p:par>
                          <p:cTn id="76" fill="hold">
                            <p:stCondLst>
                              <p:cond delay="3600"/>
                            </p:stCondLst>
                            <p:childTnLst>
                              <p:par>
                                <p:cTn id="77" presetID="42" presetClass="entr" presetSubtype="0" fill="hold" nodeType="afterEffect">
                                  <p:stCondLst>
                                    <p:cond delay="0"/>
                                  </p:stCondLst>
                                  <p:childTnLst>
                                    <p:set>
                                      <p:cBhvr>
                                        <p:cTn id="78" dur="1" fill="hold">
                                          <p:stCondLst>
                                            <p:cond delay="0"/>
                                          </p:stCondLst>
                                        </p:cTn>
                                        <p:tgtEl>
                                          <p:spTgt spid="1037"/>
                                        </p:tgtEl>
                                        <p:attrNameLst>
                                          <p:attrName>style.visibility</p:attrName>
                                        </p:attrNameLst>
                                      </p:cBhvr>
                                      <p:to>
                                        <p:strVal val="visible"/>
                                      </p:to>
                                    </p:set>
                                    <p:animEffect transition="in" filter="fade">
                                      <p:cBhvr>
                                        <p:cTn id="79" dur="300"/>
                                        <p:tgtEl>
                                          <p:spTgt spid="1037"/>
                                        </p:tgtEl>
                                      </p:cBhvr>
                                    </p:animEffect>
                                    <p:anim calcmode="lin" valueType="num">
                                      <p:cBhvr>
                                        <p:cTn id="80" dur="300" fill="hold"/>
                                        <p:tgtEl>
                                          <p:spTgt spid="1037"/>
                                        </p:tgtEl>
                                        <p:attrNameLst>
                                          <p:attrName>ppt_x</p:attrName>
                                        </p:attrNameLst>
                                      </p:cBhvr>
                                      <p:tavLst>
                                        <p:tav tm="0">
                                          <p:val>
                                            <p:strVal val="#ppt_x"/>
                                          </p:val>
                                        </p:tav>
                                        <p:tav tm="100000">
                                          <p:val>
                                            <p:strVal val="#ppt_x"/>
                                          </p:val>
                                        </p:tav>
                                      </p:tavLst>
                                    </p:anim>
                                    <p:anim calcmode="lin" valueType="num">
                                      <p:cBhvr>
                                        <p:cTn id="81" dur="300" fill="hold"/>
                                        <p:tgtEl>
                                          <p:spTgt spid="1037"/>
                                        </p:tgtEl>
                                        <p:attrNameLst>
                                          <p:attrName>ppt_y</p:attrName>
                                        </p:attrNameLst>
                                      </p:cBhvr>
                                      <p:tavLst>
                                        <p:tav tm="0">
                                          <p:val>
                                            <p:strVal val="#ppt_y+.1"/>
                                          </p:val>
                                        </p:tav>
                                        <p:tav tm="100000">
                                          <p:val>
                                            <p:strVal val="#ppt_y"/>
                                          </p:val>
                                        </p:tav>
                                      </p:tavLst>
                                    </p:anim>
                                  </p:childTnLst>
                                </p:cTn>
                              </p:par>
                            </p:childTnLst>
                          </p:cTn>
                        </p:par>
                        <p:par>
                          <p:cTn id="82" fill="hold">
                            <p:stCondLst>
                              <p:cond delay="3900"/>
                            </p:stCondLst>
                            <p:childTnLst>
                              <p:par>
                                <p:cTn id="83" presetID="53" presetClass="entr" presetSubtype="16" fill="hold" nodeType="afterEffect">
                                  <p:stCondLst>
                                    <p:cond delay="0"/>
                                  </p:stCondLst>
                                  <p:childTnLst>
                                    <p:set>
                                      <p:cBhvr>
                                        <p:cTn id="84" dur="1" fill="hold">
                                          <p:stCondLst>
                                            <p:cond delay="0"/>
                                          </p:stCondLst>
                                        </p:cTn>
                                        <p:tgtEl>
                                          <p:spTgt spid="1044"/>
                                        </p:tgtEl>
                                        <p:attrNameLst>
                                          <p:attrName>style.visibility</p:attrName>
                                        </p:attrNameLst>
                                      </p:cBhvr>
                                      <p:to>
                                        <p:strVal val="visible"/>
                                      </p:to>
                                    </p:set>
                                    <p:anim calcmode="lin" valueType="num">
                                      <p:cBhvr>
                                        <p:cTn id="85" dur="300" fill="hold"/>
                                        <p:tgtEl>
                                          <p:spTgt spid="1044"/>
                                        </p:tgtEl>
                                        <p:attrNameLst>
                                          <p:attrName>ppt_w</p:attrName>
                                        </p:attrNameLst>
                                      </p:cBhvr>
                                      <p:tavLst>
                                        <p:tav tm="0">
                                          <p:val>
                                            <p:fltVal val="0"/>
                                          </p:val>
                                        </p:tav>
                                        <p:tav tm="100000">
                                          <p:val>
                                            <p:strVal val="#ppt_w"/>
                                          </p:val>
                                        </p:tav>
                                      </p:tavLst>
                                    </p:anim>
                                    <p:anim calcmode="lin" valueType="num">
                                      <p:cBhvr>
                                        <p:cTn id="86" dur="300" fill="hold"/>
                                        <p:tgtEl>
                                          <p:spTgt spid="1044"/>
                                        </p:tgtEl>
                                        <p:attrNameLst>
                                          <p:attrName>ppt_h</p:attrName>
                                        </p:attrNameLst>
                                      </p:cBhvr>
                                      <p:tavLst>
                                        <p:tav tm="0">
                                          <p:val>
                                            <p:fltVal val="0"/>
                                          </p:val>
                                        </p:tav>
                                        <p:tav tm="100000">
                                          <p:val>
                                            <p:strVal val="#ppt_h"/>
                                          </p:val>
                                        </p:tav>
                                      </p:tavLst>
                                    </p:anim>
                                    <p:animEffect transition="in" filter="fade">
                                      <p:cBhvr>
                                        <p:cTn id="87" dur="3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you’ll see…</a:t>
            </a:r>
            <a:endParaRPr lang="en-US" dirty="0"/>
          </a:p>
        </p:txBody>
      </p:sp>
      <p:sp>
        <p:nvSpPr>
          <p:cNvPr id="4" name="Content Placeholder 3"/>
          <p:cNvSpPr>
            <a:spLocks noGrp="1"/>
          </p:cNvSpPr>
          <p:nvPr>
            <p:ph idx="1"/>
          </p:nvPr>
        </p:nvSpPr>
        <p:spPr>
          <a:xfrm>
            <a:off x="381000" y="1447799"/>
            <a:ext cx="8382000" cy="4302716"/>
          </a:xfrm>
        </p:spPr>
        <p:txBody>
          <a:bodyPr/>
          <a:lstStyle/>
          <a:p>
            <a:r>
              <a:rPr lang="en-US" dirty="0" smtClean="0"/>
              <a:t>In this talk:</a:t>
            </a:r>
          </a:p>
          <a:p>
            <a:pPr lvl="1"/>
            <a:r>
              <a:rPr lang="en-US" dirty="0" smtClean="0"/>
              <a:t>Silverlight in Visual Studio 2010</a:t>
            </a:r>
          </a:p>
          <a:p>
            <a:pPr lvl="1"/>
            <a:r>
              <a:rPr lang="en-US" dirty="0" smtClean="0"/>
              <a:t>Data binding enhancements</a:t>
            </a:r>
          </a:p>
          <a:p>
            <a:pPr lvl="1"/>
            <a:r>
              <a:rPr lang="en-US" dirty="0" smtClean="0"/>
              <a:t>Data-related controls enhancements</a:t>
            </a:r>
          </a:p>
          <a:p>
            <a:pPr lvl="1"/>
            <a:r>
              <a:rPr lang="en-US" dirty="0" smtClean="0"/>
              <a:t>Input validation</a:t>
            </a:r>
          </a:p>
          <a:p>
            <a:pPr lvl="1"/>
            <a:r>
              <a:rPr lang="en-US" dirty="0" smtClean="0"/>
              <a:t>Printing</a:t>
            </a:r>
            <a:endParaRPr lang="en-US" dirty="0" smtClean="0"/>
          </a:p>
          <a:p>
            <a:r>
              <a:rPr lang="en-US" dirty="0" smtClean="0"/>
              <a:t>Valuable, but not in this talk:</a:t>
            </a:r>
          </a:p>
          <a:p>
            <a:pPr lvl="1"/>
            <a:r>
              <a:rPr lang="en-US" dirty="0" smtClean="0"/>
              <a:t>Webcam and microphone support</a:t>
            </a:r>
          </a:p>
          <a:p>
            <a:pPr lvl="1"/>
            <a:r>
              <a:rPr lang="en-US" dirty="0" err="1" smtClean="0"/>
              <a:t>RichTextArea</a:t>
            </a:r>
            <a:endParaRPr lang="en-US" dirty="0" smtClean="0"/>
          </a:p>
        </p:txBody>
      </p:sp>
    </p:spTree>
    <p:extLst>
      <p:ext uri="{BB962C8B-B14F-4D97-AF65-F5344CB8AC3E}">
        <p14:creationId xmlns:p14="http://schemas.microsoft.com/office/powerpoint/2010/main" val="30768738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Goals for this talk</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081401002"/>
              </p:ext>
            </p:extLst>
          </p:nvPr>
        </p:nvGraphicFramePr>
        <p:xfrm>
          <a:off x="381000" y="1447799"/>
          <a:ext cx="8382000" cy="405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685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DCB534B1-64B7-4760-B4DF-CFBB07080727}"/>
                                            </p:graphicEl>
                                          </p:spTgt>
                                        </p:tgtEl>
                                        <p:attrNameLst>
                                          <p:attrName>style.visibility</p:attrName>
                                        </p:attrNameLst>
                                      </p:cBhvr>
                                      <p:to>
                                        <p:strVal val="visible"/>
                                      </p:to>
                                    </p:set>
                                    <p:animEffect transition="in" filter="fade">
                                      <p:cBhvr>
                                        <p:cTn id="7" dur="500"/>
                                        <p:tgtEl>
                                          <p:spTgt spid="12">
                                            <p:graphicEl>
                                              <a:dgm id="{DCB534B1-64B7-4760-B4DF-CFBB0708072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8C129E76-9704-44E3-AE43-FCF229367F23}"/>
                                            </p:graphicEl>
                                          </p:spTgt>
                                        </p:tgtEl>
                                        <p:attrNameLst>
                                          <p:attrName>style.visibility</p:attrName>
                                        </p:attrNameLst>
                                      </p:cBhvr>
                                      <p:to>
                                        <p:strVal val="visible"/>
                                      </p:to>
                                    </p:set>
                                    <p:animEffect transition="in" filter="fade">
                                      <p:cBhvr>
                                        <p:cTn id="10" dur="500"/>
                                        <p:tgtEl>
                                          <p:spTgt spid="12">
                                            <p:graphicEl>
                                              <a:dgm id="{8C129E76-9704-44E3-AE43-FCF229367F2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graphicEl>
                                              <a:dgm id="{E030CD65-DFFD-412A-B58B-F242E7952A33}"/>
                                            </p:graphicEl>
                                          </p:spTgt>
                                        </p:tgtEl>
                                        <p:attrNameLst>
                                          <p:attrName>style.visibility</p:attrName>
                                        </p:attrNameLst>
                                      </p:cBhvr>
                                      <p:to>
                                        <p:strVal val="visible"/>
                                      </p:to>
                                    </p:set>
                                    <p:animEffect transition="in" filter="fade">
                                      <p:cBhvr>
                                        <p:cTn id="13" dur="500"/>
                                        <p:tgtEl>
                                          <p:spTgt spid="12">
                                            <p:graphicEl>
                                              <a:dgm id="{E030CD65-DFFD-412A-B58B-F242E7952A33}"/>
                                            </p:graphic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2">
                                            <p:graphicEl>
                                              <a:dgm id="{78009E99-DA81-45F3-A57E-8F881B759648}"/>
                                            </p:graphicEl>
                                          </p:spTgt>
                                        </p:tgtEl>
                                        <p:attrNameLst>
                                          <p:attrName>style.visibility</p:attrName>
                                        </p:attrNameLst>
                                      </p:cBhvr>
                                      <p:to>
                                        <p:strVal val="visible"/>
                                      </p:to>
                                    </p:set>
                                    <p:animEffect transition="in" filter="fade">
                                      <p:cBhvr>
                                        <p:cTn id="17" dur="500"/>
                                        <p:tgtEl>
                                          <p:spTgt spid="12">
                                            <p:graphicEl>
                                              <a:dgm id="{78009E99-DA81-45F3-A57E-8F881B75964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graphicEl>
                                              <a:dgm id="{09B693B7-760F-45FE-A30E-61C969139D1F}"/>
                                            </p:graphicEl>
                                          </p:spTgt>
                                        </p:tgtEl>
                                        <p:attrNameLst>
                                          <p:attrName>style.visibility</p:attrName>
                                        </p:attrNameLst>
                                      </p:cBhvr>
                                      <p:to>
                                        <p:strVal val="visible"/>
                                      </p:to>
                                    </p:set>
                                    <p:animEffect transition="in" filter="fade">
                                      <p:cBhvr>
                                        <p:cTn id="20" dur="500"/>
                                        <p:tgtEl>
                                          <p:spTgt spid="12">
                                            <p:graphicEl>
                                              <a:dgm id="{09B693B7-760F-45FE-A30E-61C969139D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graphicEl>
                                              <a:dgm id="{7FDFF894-084D-4E67-BA6C-C3C9192993A5}"/>
                                            </p:graphicEl>
                                          </p:spTgt>
                                        </p:tgtEl>
                                        <p:attrNameLst>
                                          <p:attrName>style.visibility</p:attrName>
                                        </p:attrNameLst>
                                      </p:cBhvr>
                                      <p:to>
                                        <p:strVal val="visible"/>
                                      </p:to>
                                    </p:set>
                                    <p:animEffect transition="in" filter="fade">
                                      <p:cBhvr>
                                        <p:cTn id="23" dur="500"/>
                                        <p:tgtEl>
                                          <p:spTgt spid="12">
                                            <p:graphicEl>
                                              <a:dgm id="{7FDFF894-084D-4E67-BA6C-C3C9192993A5}"/>
                                            </p:graphic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graphicEl>
                                              <a:dgm id="{A385A80E-1D3C-4623-AFB4-C4246473CFA9}"/>
                                            </p:graphicEl>
                                          </p:spTgt>
                                        </p:tgtEl>
                                        <p:attrNameLst>
                                          <p:attrName>style.visibility</p:attrName>
                                        </p:attrNameLst>
                                      </p:cBhvr>
                                      <p:to>
                                        <p:strVal val="visible"/>
                                      </p:to>
                                    </p:set>
                                    <p:animEffect transition="in" filter="fade">
                                      <p:cBhvr>
                                        <p:cTn id="27" dur="500"/>
                                        <p:tgtEl>
                                          <p:spTgt spid="12">
                                            <p:graphicEl>
                                              <a:dgm id="{A385A80E-1D3C-4623-AFB4-C4246473CFA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graphicEl>
                                              <a:dgm id="{1D8CCF4B-DBF3-4493-BF67-4E46761A08B2}"/>
                                            </p:graphicEl>
                                          </p:spTgt>
                                        </p:tgtEl>
                                        <p:attrNameLst>
                                          <p:attrName>style.visibility</p:attrName>
                                        </p:attrNameLst>
                                      </p:cBhvr>
                                      <p:to>
                                        <p:strVal val="visible"/>
                                      </p:to>
                                    </p:set>
                                    <p:animEffect transition="in" filter="fade">
                                      <p:cBhvr>
                                        <p:cTn id="30" dur="500"/>
                                        <p:tgtEl>
                                          <p:spTgt spid="12">
                                            <p:graphicEl>
                                              <a:dgm id="{1D8CCF4B-DBF3-4493-BF67-4E46761A08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Rapid LOB Application Development</a:t>
            </a:r>
            <a:endParaRPr lang="en-US" dirty="0"/>
          </a:p>
        </p:txBody>
      </p:sp>
      <p:sp>
        <p:nvSpPr>
          <p:cNvPr id="5" name="Subtitle 4"/>
          <p:cNvSpPr>
            <a:spLocks noGrp="1"/>
          </p:cNvSpPr>
          <p:nvPr>
            <p:ph type="subTitle" idx="1"/>
          </p:nvPr>
        </p:nvSpPr>
        <p:spPr/>
        <p:txBody>
          <a:bodyPr/>
          <a:lstStyle/>
          <a:p>
            <a:r>
              <a:rPr lang="en-US" dirty="0" smtClean="0"/>
              <a:t>An issue tracking application using Silverlight 4</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4738522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23850"/>
            <a:ext cx="8382000" cy="553998"/>
          </a:xfrm>
        </p:spPr>
        <p:txBody>
          <a:bodyPr/>
          <a:lstStyle/>
          <a:p>
            <a:r>
              <a:rPr lang="en-US" dirty="0" smtClean="0"/>
              <a:t>About the App</a:t>
            </a:r>
            <a:endParaRPr lang="en-US" dirty="0"/>
          </a:p>
        </p:txBody>
      </p:sp>
      <p:sp>
        <p:nvSpPr>
          <p:cNvPr id="6" name="Text Placeholder 5"/>
          <p:cNvSpPr>
            <a:spLocks noGrp="1"/>
          </p:cNvSpPr>
          <p:nvPr>
            <p:ph type="body" sz="quarter" idx="10"/>
          </p:nvPr>
        </p:nvSpPr>
        <p:spPr>
          <a:xfrm>
            <a:off x="381000" y="1447799"/>
            <a:ext cx="8382000" cy="4949047"/>
          </a:xfrm>
        </p:spPr>
        <p:txBody>
          <a:bodyPr/>
          <a:lstStyle/>
          <a:p>
            <a:r>
              <a:rPr lang="en-US" dirty="0" smtClean="0"/>
              <a:t>Issue tracking system (e.g. Visual Studio Team Explorer bug/task tracking)</a:t>
            </a:r>
          </a:p>
          <a:p>
            <a:pPr lvl="1"/>
            <a:r>
              <a:rPr lang="en-US" dirty="0" smtClean="0"/>
              <a:t>Screens…</a:t>
            </a:r>
          </a:p>
          <a:p>
            <a:pPr lvl="2"/>
            <a:r>
              <a:rPr lang="en-US" dirty="0" smtClean="0"/>
              <a:t>New issue</a:t>
            </a:r>
          </a:p>
          <a:p>
            <a:pPr lvl="2"/>
            <a:r>
              <a:rPr lang="en-US" dirty="0" smtClean="0"/>
              <a:t>All issues</a:t>
            </a:r>
          </a:p>
          <a:p>
            <a:pPr lvl="2"/>
            <a:r>
              <a:rPr lang="en-US" dirty="0" smtClean="0"/>
              <a:t>Issues assigned to me</a:t>
            </a:r>
          </a:p>
          <a:p>
            <a:pPr lvl="2"/>
            <a:r>
              <a:rPr lang="en-US" dirty="0" smtClean="0"/>
              <a:t>Reports</a:t>
            </a:r>
          </a:p>
          <a:p>
            <a:r>
              <a:rPr lang="en-US" dirty="0" smtClean="0"/>
              <a:t>Some pieces already built</a:t>
            </a:r>
          </a:p>
          <a:p>
            <a:pPr lvl="1"/>
            <a:r>
              <a:rPr lang="en-US" dirty="0" smtClean="0"/>
              <a:t>Data model</a:t>
            </a:r>
          </a:p>
          <a:p>
            <a:pPr lvl="1"/>
            <a:r>
              <a:rPr lang="en-US" dirty="0" smtClean="0"/>
              <a:t>Services for data query and transactions</a:t>
            </a:r>
          </a:p>
          <a:p>
            <a:pPr lvl="1"/>
            <a:r>
              <a:rPr lang="en-US" dirty="0" smtClean="0"/>
              <a:t>Parts of the UI</a:t>
            </a:r>
            <a:endParaRPr lang="en-US" dirty="0"/>
          </a:p>
        </p:txBody>
      </p:sp>
    </p:spTree>
    <p:extLst>
      <p:ext uri="{BB962C8B-B14F-4D97-AF65-F5344CB8AC3E}">
        <p14:creationId xmlns:p14="http://schemas.microsoft.com/office/powerpoint/2010/main" val="11487101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What </a:t>
            </a:r>
            <a:r>
              <a:rPr lang="en-US" dirty="0"/>
              <a:t>W</a:t>
            </a:r>
            <a:r>
              <a:rPr lang="en-US" dirty="0" smtClean="0"/>
              <a:t>e’ll </a:t>
            </a:r>
            <a:r>
              <a:rPr lang="en-US" dirty="0"/>
              <a:t>B</a:t>
            </a:r>
            <a:r>
              <a:rPr lang="en-US" dirty="0" smtClean="0"/>
              <a:t>uild</a:t>
            </a:r>
            <a:endParaRPr lang="en-US" dirty="0"/>
          </a:p>
        </p:txBody>
      </p:sp>
      <p:graphicFrame>
        <p:nvGraphicFramePr>
          <p:cNvPr id="4" name="Diagram 3"/>
          <p:cNvGraphicFramePr/>
          <p:nvPr>
            <p:extLst>
              <p:ext uri="{D42A27DB-BD31-4B8C-83A1-F6EECF244321}">
                <p14:modId xmlns:p14="http://schemas.microsoft.com/office/powerpoint/2010/main" val="843919964"/>
              </p:ext>
            </p:extLst>
          </p:nvPr>
        </p:nvGraphicFramePr>
        <p:xfrm>
          <a:off x="381000" y="1447798"/>
          <a:ext cx="8382000" cy="4481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3359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dc slides">
  <a:themeElements>
    <a:clrScheme name="PDC 2009">
      <a:dk1>
        <a:srgbClr val="000000"/>
      </a:dk1>
      <a:lt1>
        <a:srgbClr val="FFFFFF"/>
      </a:lt1>
      <a:dk2>
        <a:srgbClr val="0070C0"/>
      </a:dk2>
      <a:lt2>
        <a:srgbClr val="BDE3FF"/>
      </a:lt2>
      <a:accent1>
        <a:srgbClr val="C3D69B"/>
      </a:accent1>
      <a:accent2>
        <a:srgbClr val="7D706D"/>
      </a:accent2>
      <a:accent3>
        <a:srgbClr val="B8B2AE"/>
      </a:accent3>
      <a:accent4>
        <a:srgbClr val="DF8536"/>
      </a:accent4>
      <a:accent5>
        <a:srgbClr val="5F779C"/>
      </a:accent5>
      <a:accent6>
        <a:srgbClr val="AA534A"/>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 slides</Template>
  <TotalTime>8866</TotalTime>
  <Words>897</Words>
  <Application>Microsoft Office PowerPoint</Application>
  <PresentationFormat>On-screen Show (4:3)</PresentationFormat>
  <Paragraphs>168</Paragraphs>
  <Slides>17</Slides>
  <Notes>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pdc slides</vt:lpstr>
      <vt:lpstr>White with Consolas font for code slides</vt:lpstr>
      <vt:lpstr>1_White with Consolas font for code slides</vt:lpstr>
      <vt:lpstr>PowerPoint Presentation</vt:lpstr>
      <vt:lpstr>Building Line of Business Applications With Silverlight 4</vt:lpstr>
      <vt:lpstr>Focus on Data</vt:lpstr>
      <vt:lpstr>Just a few features in Silverlight…</vt:lpstr>
      <vt:lpstr>What you’ll see…</vt:lpstr>
      <vt:lpstr>Goals for this talk</vt:lpstr>
      <vt:lpstr>Rapid LOB Application Development</vt:lpstr>
      <vt:lpstr>About the App</vt:lpstr>
      <vt:lpstr>What We’ll Build</vt:lpstr>
      <vt:lpstr>A Few New APIs of Interest</vt:lpstr>
      <vt:lpstr>Asynchronous Validation Interface</vt:lpstr>
      <vt:lpstr>Printing API</vt:lpstr>
      <vt:lpstr>What you saw in the demo…</vt:lpstr>
      <vt:lpstr>Lots of Business-related features!</vt:lpstr>
      <vt:lpstr>Resources</vt:lpstr>
      <vt:lpstr>Silverlight 4 is ready for business </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Professional Developers Conference (PDC) 2009</dc:subject>
  <dc:creator>David Poll</dc:creator>
  <dc:description>Template: Sean Masterton, Silver Fox Productions, Inc.
Formatting:
Event Date: November 17-19, 2009
Event Location: Los Angeles, CA
Audience Type: External</dc:description>
  <cp:lastModifiedBy>David Poll</cp:lastModifiedBy>
  <cp:revision>67</cp:revision>
  <dcterms:created xsi:type="dcterms:W3CDTF">2009-10-12T17:46:46Z</dcterms:created>
  <dcterms:modified xsi:type="dcterms:W3CDTF">2009-11-17T21:06:16Z</dcterms:modified>
</cp:coreProperties>
</file>